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 id="274" r:id="rId25"/>
    <p:sldId id="275" r:id="rId26"/>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 Id="rId25" Type="http://schemas.openxmlformats.org/officeDocument/2006/relationships/slide" Target="slides/slide19.xml"/><Relationship Id="rId26" Type="http://schemas.openxmlformats.org/officeDocument/2006/relationships/slide" Target="slides/slide2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Rectangle 1"/>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77240" y="640080"/>
            <a:ext cx="10637215" cy="365760"/>
          </a:xfrm>
          <a:prstGeom prst="rect">
            <a:avLst/>
          </a:prstGeom>
          <a:noFill/>
        </p:spPr>
        <p:txBody>
          <a:bodyPr wrap="square" lIns="0" rIns="0" tIns="0" bIns="0">
            <a:spAutoFit/>
          </a:bodyPr>
          <a:lstStyle/>
          <a:p>
            <a:r>
              <a:rPr sz="1300" b="1" i="0">
                <a:solidFill>
                  <a:srgbClr val="00A9F4"/>
                </a:solidFill>
                <a:latin typeface="Arial"/>
              </a:rPr>
              <a:t>SCIKIQ</a:t>
            </a:r>
            <a:r>
              <a:rPr sz="1300" b="1" i="0">
                <a:solidFill>
                  <a:srgbClr val="FFFFFF"/>
                </a:solidFill>
                <a:latin typeface="Arial"/>
              </a:rPr>
              <a:t>   ×   Accex Supply Chain Private Limited</a:t>
            </a:r>
          </a:p>
        </p:txBody>
      </p:sp>
      <p:sp>
        <p:nvSpPr>
          <p:cNvPr id="4" name="TextBox 3"/>
          <p:cNvSpPr txBox="1"/>
          <p:nvPr/>
        </p:nvSpPr>
        <p:spPr>
          <a:xfrm>
            <a:off x="777240" y="2286000"/>
            <a:ext cx="9722815" cy="2194560"/>
          </a:xfrm>
          <a:prstGeom prst="rect">
            <a:avLst/>
          </a:prstGeom>
          <a:noFill/>
        </p:spPr>
        <p:txBody>
          <a:bodyPr wrap="square" lIns="0" rIns="0" tIns="0" bIns="0">
            <a:spAutoFit/>
          </a:bodyPr>
          <a:lstStyle/>
          <a:p>
            <a:pPr algn="l">
              <a:lnSpc>
                <a:spcPct val="108000"/>
              </a:lnSpc>
              <a:spcBef>
                <a:spcPts val="0"/>
              </a:spcBef>
              <a:spcAft>
                <a:spcPts val="400"/>
              </a:spcAft>
            </a:pPr>
            <a:r>
              <a:rPr sz="3400" b="1" i="0">
                <a:solidFill>
                  <a:srgbClr val="FFFFFF"/>
                </a:solidFill>
                <a:latin typeface="Arial"/>
              </a:rPr>
              <a:t>Unlock contextual supply chain intelligence to drive profitable growth at Accex</a:t>
            </a:r>
          </a:p>
        </p:txBody>
      </p:sp>
      <p:sp>
        <p:nvSpPr>
          <p:cNvPr id="5" name="TextBox 4"/>
          <p:cNvSpPr txBox="1"/>
          <p:nvPr/>
        </p:nvSpPr>
        <p:spPr>
          <a:xfrm>
            <a:off x="777240" y="4754880"/>
            <a:ext cx="9265615" cy="91440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SCIKIQ unifies Accex’s siloed operations, warehousing, transport and finance data into a living knowledge graph, powering AI copilots and autonomous agents that detect, explain, and fix value leakage — from delayed deliveries to working capital drag. Accelerate growth, protect margin, and outpace rivals with supply chain data you can activate.</a:t>
            </a:r>
          </a:p>
        </p:txBody>
      </p:sp>
      <p:sp>
        <p:nvSpPr>
          <p:cNvPr id="6" name="TextBox 5"/>
          <p:cNvSpPr txBox="1"/>
          <p:nvPr/>
        </p:nvSpPr>
        <p:spPr>
          <a:xfrm>
            <a:off x="777240" y="6217920"/>
            <a:ext cx="10637215" cy="274320"/>
          </a:xfrm>
          <a:prstGeom prst="rect">
            <a:avLst/>
          </a:prstGeom>
          <a:noFill/>
        </p:spPr>
        <p:txBody>
          <a:bodyPr wrap="square" lIns="0" rIns="0" tIns="0" bIns="0">
            <a:spAutoFit/>
          </a:bodyPr>
          <a:lstStyle/>
          <a:p>
            <a:pPr algn="l">
              <a:lnSpc>
                <a:spcPct val="105000"/>
              </a:lnSpc>
              <a:spcBef>
                <a:spcPts val="0"/>
              </a:spcBef>
              <a:spcAft>
                <a:spcPts val="400"/>
              </a:spcAft>
            </a:pPr>
            <a:r>
              <a:rPr sz="1000" b="0" i="0">
                <a:solidFill>
                  <a:srgbClr val="9DA8B3"/>
                </a:solidFill>
                <a:latin typeface="Arial"/>
              </a:rPr>
              <a:t>Point of view   |   Prepared for COO, CFO, Head of Digital Transformation, Head of Operations   |   Confidential</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10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Traced end to end: one operational signal becomes a quantified revenue impact</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868680"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01</a:t>
            </a:r>
          </a:p>
          <a:p>
            <a:pPr algn="ctr">
              <a:lnSpc>
                <a:spcPct val="110000"/>
              </a:lnSpc>
              <a:spcBef>
                <a:spcPts val="200"/>
              </a:spcBef>
              <a:spcAft>
                <a:spcPts val="400"/>
              </a:spcAft>
            </a:pPr>
            <a:r>
              <a:rPr sz="1250" b="1" i="0">
                <a:solidFill>
                  <a:srgbClr val="FFFFFF"/>
                </a:solidFill>
                <a:latin typeface="Arial"/>
              </a:rPr>
              <a:t>Route partner disruption</a:t>
            </a:r>
          </a:p>
        </p:txBody>
      </p:sp>
      <p:sp>
        <p:nvSpPr>
          <p:cNvPr id="10" name="Right Arrow 9"/>
          <p:cNvSpPr/>
          <p:nvPr/>
        </p:nvSpPr>
        <p:spPr>
          <a:xfrm>
            <a:off x="2382469"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2592781"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2684221"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02</a:t>
            </a:r>
          </a:p>
          <a:p>
            <a:pPr algn="ctr">
              <a:lnSpc>
                <a:spcPct val="110000"/>
              </a:lnSpc>
              <a:spcBef>
                <a:spcPts val="200"/>
              </a:spcBef>
              <a:spcAft>
                <a:spcPts val="400"/>
              </a:spcAft>
            </a:pPr>
            <a:r>
              <a:rPr sz="1250" b="1" i="0">
                <a:solidFill>
                  <a:srgbClr val="FFFFFF"/>
                </a:solidFill>
                <a:latin typeface="Arial"/>
              </a:rPr>
              <a:t>Truck rerouted</a:t>
            </a:r>
          </a:p>
        </p:txBody>
      </p:sp>
      <p:sp>
        <p:nvSpPr>
          <p:cNvPr id="13" name="Right Arrow 12"/>
          <p:cNvSpPr/>
          <p:nvPr/>
        </p:nvSpPr>
        <p:spPr>
          <a:xfrm>
            <a:off x="4198010"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08322"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499762"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03</a:t>
            </a:r>
          </a:p>
          <a:p>
            <a:pPr algn="ctr">
              <a:lnSpc>
                <a:spcPct val="110000"/>
              </a:lnSpc>
              <a:spcBef>
                <a:spcPts val="200"/>
              </a:spcBef>
              <a:spcAft>
                <a:spcPts val="400"/>
              </a:spcAft>
            </a:pPr>
            <a:r>
              <a:rPr sz="1250" b="1" i="0">
                <a:solidFill>
                  <a:srgbClr val="FFFFFF"/>
                </a:solidFill>
                <a:latin typeface="Arial"/>
              </a:rPr>
              <a:t>Key client SLA breach</a:t>
            </a:r>
          </a:p>
        </p:txBody>
      </p:sp>
      <p:sp>
        <p:nvSpPr>
          <p:cNvPr id="16" name="Right Arrow 15"/>
          <p:cNvSpPr/>
          <p:nvPr/>
        </p:nvSpPr>
        <p:spPr>
          <a:xfrm>
            <a:off x="6013551"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6223863"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315303"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04</a:t>
            </a:r>
          </a:p>
          <a:p>
            <a:pPr algn="ctr">
              <a:lnSpc>
                <a:spcPct val="110000"/>
              </a:lnSpc>
              <a:spcBef>
                <a:spcPts val="200"/>
              </a:spcBef>
              <a:spcAft>
                <a:spcPts val="400"/>
              </a:spcAft>
            </a:pPr>
            <a:r>
              <a:rPr sz="1250" b="1" i="0">
                <a:solidFill>
                  <a:srgbClr val="FFFFFF"/>
                </a:solidFill>
                <a:latin typeface="Arial"/>
              </a:rPr>
              <a:t>Contract compliance at risk</a:t>
            </a:r>
          </a:p>
        </p:txBody>
      </p:sp>
      <p:sp>
        <p:nvSpPr>
          <p:cNvPr id="19" name="Right Arrow 18"/>
          <p:cNvSpPr/>
          <p:nvPr/>
        </p:nvSpPr>
        <p:spPr>
          <a:xfrm>
            <a:off x="7829092"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8039404" y="2267712"/>
            <a:ext cx="1559509" cy="10058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8130844"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00A9F4"/>
                </a:solidFill>
                <a:latin typeface="Arial"/>
              </a:rPr>
              <a:t>05</a:t>
            </a:r>
          </a:p>
          <a:p>
            <a:pPr algn="ctr">
              <a:lnSpc>
                <a:spcPct val="110000"/>
              </a:lnSpc>
              <a:spcBef>
                <a:spcPts val="200"/>
              </a:spcBef>
              <a:spcAft>
                <a:spcPts val="400"/>
              </a:spcAft>
            </a:pPr>
            <a:r>
              <a:rPr sz="1250" b="1" i="0">
                <a:solidFill>
                  <a:srgbClr val="FFFFFF"/>
                </a:solidFill>
                <a:latin typeface="Arial"/>
              </a:rPr>
              <a:t>DSO rising</a:t>
            </a:r>
          </a:p>
        </p:txBody>
      </p:sp>
      <p:sp>
        <p:nvSpPr>
          <p:cNvPr id="22" name="Right Arrow 21"/>
          <p:cNvSpPr/>
          <p:nvPr/>
        </p:nvSpPr>
        <p:spPr>
          <a:xfrm>
            <a:off x="9644634" y="2660904"/>
            <a:ext cx="182880" cy="219456"/>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9854946" y="2267712"/>
            <a:ext cx="1559509" cy="100584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9946386" y="2267712"/>
            <a:ext cx="1376629" cy="100584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06</a:t>
            </a:r>
          </a:p>
          <a:p>
            <a:pPr algn="ctr">
              <a:lnSpc>
                <a:spcPct val="110000"/>
              </a:lnSpc>
              <a:spcBef>
                <a:spcPts val="200"/>
              </a:spcBef>
              <a:spcAft>
                <a:spcPts val="400"/>
              </a:spcAft>
            </a:pPr>
            <a:r>
              <a:rPr sz="1250" b="1" i="0">
                <a:solidFill>
                  <a:srgbClr val="FFFFFF"/>
                </a:solidFill>
                <a:latin typeface="Arial"/>
              </a:rPr>
              <a:t>Order delivered</a:t>
            </a:r>
          </a:p>
        </p:txBody>
      </p:sp>
      <p:sp>
        <p:nvSpPr>
          <p:cNvPr id="25" name="TextBox 24"/>
          <p:cNvSpPr txBox="1"/>
          <p:nvPr/>
        </p:nvSpPr>
        <p:spPr>
          <a:xfrm>
            <a:off x="777240" y="3685032"/>
            <a:ext cx="10637215" cy="1097280"/>
          </a:xfrm>
          <a:prstGeom prst="rect">
            <a:avLst/>
          </a:prstGeom>
          <a:noFill/>
        </p:spPr>
        <p:txBody>
          <a:bodyPr wrap="square" lIns="0" rIns="0" tIns="0" bIns="0">
            <a:spAutoFit/>
          </a:bodyPr>
          <a:lstStyle/>
          <a:p>
            <a:pPr algn="l">
              <a:lnSpc>
                <a:spcPct val="130000"/>
              </a:lnSpc>
              <a:spcBef>
                <a:spcPts val="0"/>
              </a:spcBef>
              <a:spcAft>
                <a:spcPts val="400"/>
              </a:spcAft>
            </a:pPr>
            <a:r>
              <a:rPr sz="1200" b="0" i="0">
                <a:solidFill>
                  <a:srgbClr val="051C2C"/>
                </a:solidFill>
                <a:latin typeface="Arial"/>
              </a:rPr>
              <a:t>Read left to right: Shree Logistics suffers a breakdown on the Mumbai-Pune route, causing delays.</a:t>
            </a:r>
          </a:p>
          <a:p>
            <a:pPr algn="l">
              <a:lnSpc>
                <a:spcPct val="130000"/>
              </a:lnSpc>
              <a:spcBef>
                <a:spcPts val="600"/>
              </a:spcBef>
              <a:spcAft>
                <a:spcPts val="400"/>
              </a:spcAft>
            </a:pPr>
            <a:r>
              <a:rPr sz="1250" b="1" i="0">
                <a:solidFill>
                  <a:srgbClr val="D83A34"/>
                </a:solidFill>
                <a:latin typeface="Arial"/>
              </a:rPr>
              <a:t>Order ECX-4821 delivered; penalty avoided, receivables cycle restarts.</a:t>
            </a:r>
          </a:p>
        </p:txBody>
      </p:sp>
      <p:sp>
        <p:nvSpPr>
          <p:cNvPr id="26" name="TextBox 2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Illustrative, grounded in the company's operating model</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11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Leadership gets one live, trusted view of Accex Supply Chain Private Limited — every number traceable to its cause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ON-TIME DELIVERY RATE</a:t>
            </a:r>
          </a:p>
          <a:p>
            <a:pPr algn="l">
              <a:lnSpc>
                <a:spcPct val="105000"/>
              </a:lnSpc>
              <a:spcBef>
                <a:spcPts val="300"/>
              </a:spcBef>
              <a:spcAft>
                <a:spcPts val="400"/>
              </a:spcAft>
            </a:pPr>
            <a:r>
              <a:rPr sz="2700" b="1" i="0">
                <a:solidFill>
                  <a:srgbClr val="051C2C"/>
                </a:solidFill>
                <a:latin typeface="Arial"/>
              </a:rPr>
              <a:t>91.2%</a:t>
            </a:r>
          </a:p>
          <a:p>
            <a:pPr algn="l">
              <a:lnSpc>
                <a:spcPct val="105000"/>
              </a:lnSpc>
              <a:spcBef>
                <a:spcPts val="0"/>
              </a:spcBef>
              <a:spcAft>
                <a:spcPts val="400"/>
              </a:spcAft>
            </a:pPr>
            <a:r>
              <a:rPr sz="1100" b="1" i="0">
                <a:solidFill>
                  <a:srgbClr val="B87A12"/>
                </a:solidFill>
                <a:latin typeface="Arial"/>
              </a:rPr>
              <a:t>● -2.3%</a:t>
            </a:r>
          </a:p>
        </p:txBody>
      </p:sp>
      <p:sp>
        <p:nvSpPr>
          <p:cNvPr id="11" name="Rectangle 10"/>
          <p:cNvSpPr/>
          <p:nvPr/>
        </p:nvSpPr>
        <p:spPr>
          <a:xfrm>
            <a:off x="3505123"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3505123"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88003"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WAREHOUSE UTILIZATION</a:t>
            </a:r>
          </a:p>
          <a:p>
            <a:pPr algn="l">
              <a:lnSpc>
                <a:spcPct val="105000"/>
              </a:lnSpc>
              <a:spcBef>
                <a:spcPts val="300"/>
              </a:spcBef>
              <a:spcAft>
                <a:spcPts val="400"/>
              </a:spcAft>
            </a:pPr>
            <a:r>
              <a:rPr sz="2700" b="1" i="0">
                <a:solidFill>
                  <a:srgbClr val="051C2C"/>
                </a:solidFill>
                <a:latin typeface="Arial"/>
              </a:rPr>
              <a:t>77%</a:t>
            </a:r>
          </a:p>
          <a:p>
            <a:pPr algn="l">
              <a:lnSpc>
                <a:spcPct val="105000"/>
              </a:lnSpc>
              <a:spcBef>
                <a:spcPts val="0"/>
              </a:spcBef>
              <a:spcAft>
                <a:spcPts val="400"/>
              </a:spcAft>
            </a:pPr>
            <a:r>
              <a:rPr sz="1100" b="1" i="0">
                <a:solidFill>
                  <a:srgbClr val="16845B"/>
                </a:solidFill>
                <a:latin typeface="Arial"/>
              </a:rPr>
              <a:t>▲ +4%</a:t>
            </a:r>
          </a:p>
        </p:txBody>
      </p:sp>
      <p:sp>
        <p:nvSpPr>
          <p:cNvPr id="14" name="Rectangle 13"/>
          <p:cNvSpPr/>
          <p:nvPr/>
        </p:nvSpPr>
        <p:spPr>
          <a:xfrm>
            <a:off x="6233007"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233007"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415887"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GROSS MARGIN</a:t>
            </a:r>
          </a:p>
          <a:p>
            <a:pPr algn="l">
              <a:lnSpc>
                <a:spcPct val="105000"/>
              </a:lnSpc>
              <a:spcBef>
                <a:spcPts val="300"/>
              </a:spcBef>
              <a:spcAft>
                <a:spcPts val="400"/>
              </a:spcAft>
            </a:pPr>
            <a:r>
              <a:rPr sz="2700" b="1" i="0">
                <a:solidFill>
                  <a:srgbClr val="051C2C"/>
                </a:solidFill>
                <a:latin typeface="Arial"/>
              </a:rPr>
              <a:t>13.8%</a:t>
            </a:r>
          </a:p>
          <a:p>
            <a:pPr algn="l">
              <a:lnSpc>
                <a:spcPct val="105000"/>
              </a:lnSpc>
              <a:spcBef>
                <a:spcPts val="0"/>
              </a:spcBef>
              <a:spcAft>
                <a:spcPts val="400"/>
              </a:spcAft>
            </a:pPr>
            <a:r>
              <a:rPr sz="1100" b="1" i="0">
                <a:solidFill>
                  <a:srgbClr val="D83A34"/>
                </a:solidFill>
                <a:latin typeface="Arial"/>
              </a:rPr>
              <a:t>▼ -0.9%</a:t>
            </a:r>
          </a:p>
        </p:txBody>
      </p:sp>
      <p:sp>
        <p:nvSpPr>
          <p:cNvPr id="17" name="Rectangle 16"/>
          <p:cNvSpPr/>
          <p:nvPr/>
        </p:nvSpPr>
        <p:spPr>
          <a:xfrm>
            <a:off x="8960891" y="1810512"/>
            <a:ext cx="2453563" cy="1600200"/>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960891" y="1810512"/>
            <a:ext cx="2453563"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3771" y="1975104"/>
            <a:ext cx="2087803" cy="13716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DSO (RECEIVABLES)</a:t>
            </a:r>
          </a:p>
          <a:p>
            <a:pPr algn="l">
              <a:lnSpc>
                <a:spcPct val="105000"/>
              </a:lnSpc>
              <a:spcBef>
                <a:spcPts val="300"/>
              </a:spcBef>
              <a:spcAft>
                <a:spcPts val="400"/>
              </a:spcAft>
            </a:pPr>
            <a:r>
              <a:rPr sz="2700" b="1" i="0">
                <a:solidFill>
                  <a:srgbClr val="051C2C"/>
                </a:solidFill>
                <a:latin typeface="Arial"/>
              </a:rPr>
              <a:t>56 days</a:t>
            </a:r>
          </a:p>
          <a:p>
            <a:pPr algn="l">
              <a:lnSpc>
                <a:spcPct val="105000"/>
              </a:lnSpc>
              <a:spcBef>
                <a:spcPts val="0"/>
              </a:spcBef>
              <a:spcAft>
                <a:spcPts val="400"/>
              </a:spcAft>
            </a:pPr>
            <a:r>
              <a:rPr sz="1100" b="1" i="0">
                <a:solidFill>
                  <a:srgbClr val="B87A12"/>
                </a:solidFill>
                <a:latin typeface="Arial"/>
              </a:rPr>
              <a:t>● +5 days</a:t>
            </a:r>
          </a:p>
        </p:txBody>
      </p:sp>
      <p:sp>
        <p:nvSpPr>
          <p:cNvPr id="20" name="Rectangle 19"/>
          <p:cNvSpPr/>
          <p:nvPr/>
        </p:nvSpPr>
        <p:spPr>
          <a:xfrm>
            <a:off x="777240" y="3730752"/>
            <a:ext cx="10637215" cy="1143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3730752"/>
            <a:ext cx="45720" cy="1143000"/>
          </a:xfrm>
          <a:prstGeom prst="rect">
            <a:avLst/>
          </a:prstGeom>
          <a:solidFill>
            <a:srgbClr val="D83A3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05840" y="3867912"/>
            <a:ext cx="10180015" cy="91440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ROOT CAUSE</a:t>
            </a:r>
          </a:p>
          <a:p>
            <a:pPr algn="l">
              <a:lnSpc>
                <a:spcPct val="125000"/>
              </a:lnSpc>
              <a:spcBef>
                <a:spcPts val="200"/>
              </a:spcBef>
              <a:spcAft>
                <a:spcPts val="400"/>
              </a:spcAft>
            </a:pPr>
            <a:r>
              <a:rPr sz="1300" b="0" i="0">
                <a:solidFill>
                  <a:srgbClr val="051C2C"/>
                </a:solidFill>
                <a:latin typeface="Arial"/>
              </a:rPr>
              <a:t>Delayed fulfilment for key e-commerce client (Order #ECX-4821) due to vendor route disruption</a:t>
            </a:r>
          </a:p>
          <a:p>
            <a:pPr algn="l">
              <a:lnSpc>
                <a:spcPct val="105000"/>
              </a:lnSpc>
              <a:spcBef>
                <a:spcPts val="400"/>
              </a:spcBef>
              <a:spcAft>
                <a:spcPts val="400"/>
              </a:spcAft>
            </a:pPr>
            <a:r>
              <a:rPr sz="1200" b="1" i="0">
                <a:solidFill>
                  <a:srgbClr val="16845B"/>
                </a:solidFill>
                <a:latin typeface="Arial"/>
              </a:rPr>
              <a:t>→ Autonomously reroute shipments, notify impacted customers, and trigger receivables follow-up</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control tower (illustrative)</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1" i="0">
                <a:solidFill>
                  <a:srgbClr val="FFFFFF"/>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03</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PROOF</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SCIKIQ, and why now</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1" i="0">
                <a:solidFill>
                  <a:srgbClr val="2251FF"/>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Proven at enterprise scale — recognised, deployed, and referenceable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TRACK RECORD</a:t>
            </a:r>
          </a:p>
        </p:txBody>
      </p:sp>
      <p:sp>
        <p:nvSpPr>
          <p:cNvPr id="9" name="TextBox 8"/>
          <p:cNvSpPr txBox="1"/>
          <p:nvPr/>
        </p:nvSpPr>
        <p:spPr>
          <a:xfrm>
            <a:off x="777240" y="1993392"/>
            <a:ext cx="5090007" cy="3657600"/>
          </a:xfrm>
          <a:prstGeom prst="rect">
            <a:avLst/>
          </a:prstGeom>
          <a:noFill/>
        </p:spPr>
        <p:txBody>
          <a:bodyPr wrap="square" lIns="0" rIns="0" tIns="0" bIns="0">
            <a:spAutoFit/>
          </a:bodyPr>
          <a:lstStyle/>
          <a:p>
            <a:pPr>
              <a:lnSpc>
                <a:spcPct val="120000"/>
              </a:lnSpc>
              <a:spcAft>
                <a:spcPts val="900"/>
              </a:spcAft>
            </a:pPr>
            <a:r>
              <a:rPr sz="1300" b="1" i="0">
                <a:solidFill>
                  <a:srgbClr val="2251FF"/>
                </a:solidFill>
                <a:latin typeface="Arial"/>
              </a:rPr>
              <a:t>—  </a:t>
            </a:r>
            <a:r>
              <a:rPr sz="1250" b="0" i="0">
                <a:solidFill>
                  <a:srgbClr val="051C2C"/>
                </a:solidFill>
                <a:latin typeface="Arial"/>
              </a:rPr>
              <a:t>Among the top augmented-BI platforms (Forrester)</a:t>
            </a:r>
          </a:p>
          <a:p>
            <a:pPr>
              <a:lnSpc>
                <a:spcPct val="120000"/>
              </a:lnSpc>
              <a:spcAft>
                <a:spcPts val="900"/>
              </a:spcAft>
            </a:pPr>
            <a:r>
              <a:rPr sz="1300" b="1" i="0">
                <a:solidFill>
                  <a:srgbClr val="2251FF"/>
                </a:solidFill>
                <a:latin typeface="Arial"/>
              </a:rPr>
              <a:t>—  </a:t>
            </a:r>
            <a:r>
              <a:rPr sz="1250" b="0" i="0">
                <a:solidFill>
                  <a:srgbClr val="051C2C"/>
                </a:solidFill>
                <a:latin typeface="Arial"/>
              </a:rPr>
              <a:t>NASSCOM Top-10 Deep-Tech Startup (India)</a:t>
            </a:r>
          </a:p>
          <a:p>
            <a:pPr>
              <a:lnSpc>
                <a:spcPct val="120000"/>
              </a:lnSpc>
              <a:spcAft>
                <a:spcPts val="900"/>
              </a:spcAft>
            </a:pPr>
            <a:r>
              <a:rPr sz="1300" b="1" i="0">
                <a:solidFill>
                  <a:srgbClr val="2251FF"/>
                </a:solidFill>
                <a:latin typeface="Arial"/>
              </a:rPr>
              <a:t>—  </a:t>
            </a:r>
            <a:r>
              <a:rPr sz="1250" b="0" i="0">
                <a:solidFill>
                  <a:srgbClr val="051C2C"/>
                </a:solidFill>
                <a:latin typeface="Arial"/>
              </a:rPr>
              <a:t>Featured at MWC Barcelona &amp; AWS re:Invent for GenAI</a:t>
            </a:r>
          </a:p>
          <a:p>
            <a:pPr>
              <a:lnSpc>
                <a:spcPct val="120000"/>
              </a:lnSpc>
              <a:spcAft>
                <a:spcPts val="900"/>
              </a:spcAft>
            </a:pPr>
            <a:r>
              <a:rPr sz="1300" b="1" i="0">
                <a:solidFill>
                  <a:srgbClr val="2251FF"/>
                </a:solidFill>
                <a:latin typeface="Arial"/>
              </a:rPr>
              <a:t>—  </a:t>
            </a:r>
            <a:r>
              <a:rPr sz="1250" b="0" i="0">
                <a:solidFill>
                  <a:srgbClr val="051C2C"/>
                </a:solidFill>
                <a:latin typeface="Arial"/>
              </a:rPr>
              <a:t>World's first GenAI fare-rule engine for an international airline</a:t>
            </a:r>
          </a:p>
          <a:p>
            <a:pPr>
              <a:lnSpc>
                <a:spcPct val="120000"/>
              </a:lnSpc>
              <a:spcAft>
                <a:spcPts val="900"/>
              </a:spcAft>
            </a:pPr>
            <a:r>
              <a:rPr sz="1300" b="1" i="0">
                <a:solidFill>
                  <a:srgbClr val="2251FF"/>
                </a:solidFill>
                <a:latin typeface="Arial"/>
              </a:rPr>
              <a:t>—  </a:t>
            </a:r>
            <a:r>
              <a:rPr sz="1250" b="0" i="0">
                <a:solidFill>
                  <a:srgbClr val="051C2C"/>
                </a:solidFill>
                <a:latin typeface="Arial"/>
              </a:rPr>
              <a:t>Powers a global logistics &amp; supply-chain leader</a:t>
            </a:r>
          </a:p>
          <a:p>
            <a:pPr>
              <a:lnSpc>
                <a:spcPct val="120000"/>
              </a:lnSpc>
              <a:spcAft>
                <a:spcPts val="900"/>
              </a:spcAft>
            </a:pPr>
            <a:r>
              <a:rPr sz="1300" b="1" i="0">
                <a:solidFill>
                  <a:srgbClr val="2251FF"/>
                </a:solidFill>
                <a:latin typeface="Arial"/>
              </a:rPr>
              <a:t>—  </a:t>
            </a:r>
            <a:r>
              <a:rPr sz="1250" b="0" i="0">
                <a:solidFill>
                  <a:srgbClr val="051C2C"/>
                </a:solidFill>
                <a:latin typeface="Arial"/>
              </a:rPr>
              <a:t>200+ pre-built connectors · India · USA · UAE</a:t>
            </a:r>
          </a:p>
        </p:txBody>
      </p:sp>
      <p:sp>
        <p:nvSpPr>
          <p:cNvPr id="10" name="TextBox 9"/>
          <p:cNvSpPr txBox="1"/>
          <p:nvPr/>
        </p:nvSpPr>
        <p:spPr>
          <a:xfrm>
            <a:off x="6324447" y="1627632"/>
            <a:ext cx="509000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WHY NOT THE ALTERNATIVES</a:t>
            </a:r>
          </a:p>
        </p:txBody>
      </p:sp>
      <p:sp>
        <p:nvSpPr>
          <p:cNvPr id="11" name="TextBox 10"/>
          <p:cNvSpPr txBox="1"/>
          <p:nvPr/>
        </p:nvSpPr>
        <p:spPr>
          <a:xfrm>
            <a:off x="6324447" y="1993392"/>
            <a:ext cx="5090007" cy="3657600"/>
          </a:xfrm>
          <a:prstGeom prst="rect">
            <a:avLst/>
          </a:prstGeom>
          <a:noFill/>
        </p:spPr>
        <p:txBody>
          <a:bodyPr wrap="square" lIns="0" rIns="0" tIns="0" bIns="0">
            <a:spAutoFit/>
          </a:bodyPr>
          <a:lstStyle/>
          <a:p/>
          <a:p>
            <a:pPr algn="l">
              <a:lnSpc>
                <a:spcPct val="105000"/>
              </a:lnSpc>
              <a:spcBef>
                <a:spcPts val="800"/>
              </a:spcBef>
              <a:spcAft>
                <a:spcPts val="100"/>
              </a:spcAft>
            </a:pPr>
            <a:r>
              <a:rPr sz="1250" b="1" i="0">
                <a:solidFill>
                  <a:srgbClr val="051C2C"/>
                </a:solidFill>
                <a:latin typeface="Arial"/>
              </a:rPr>
              <a:t>vs. building it yourself</a:t>
            </a:r>
          </a:p>
          <a:p>
            <a:pPr algn="l">
              <a:lnSpc>
                <a:spcPct val="120000"/>
              </a:lnSpc>
              <a:spcBef>
                <a:spcPts val="0"/>
              </a:spcBef>
              <a:spcAft>
                <a:spcPts val="400"/>
              </a:spcAft>
            </a:pPr>
            <a:r>
              <a:rPr sz="1100" b="0" i="0">
                <a:solidFill>
                  <a:srgbClr val="717D89"/>
                </a:solidFill>
                <a:latin typeface="Arial"/>
              </a:rPr>
              <a:t>Deliver an AI-ready, unified supply chain platform in months, not years — with 85% faster integration and 60% lower TCO. SCIKIQ’s no-code fabric and 200+ connectors mean Accex’s teams focus on value, not plumbing.</a:t>
            </a:r>
          </a:p>
          <a:p>
            <a:pPr algn="l">
              <a:lnSpc>
                <a:spcPct val="105000"/>
              </a:lnSpc>
              <a:spcBef>
                <a:spcPts val="800"/>
              </a:spcBef>
              <a:spcAft>
                <a:spcPts val="100"/>
              </a:spcAft>
            </a:pPr>
            <a:r>
              <a:rPr sz="1250" b="1" i="0">
                <a:solidFill>
                  <a:srgbClr val="051C2C"/>
                </a:solidFill>
                <a:latin typeface="Arial"/>
              </a:rPr>
              <a:t>vs. point tools &amp; BI dashboards</a:t>
            </a:r>
          </a:p>
          <a:p>
            <a:pPr algn="l">
              <a:lnSpc>
                <a:spcPct val="120000"/>
              </a:lnSpc>
              <a:spcBef>
                <a:spcPts val="0"/>
              </a:spcBef>
              <a:spcAft>
                <a:spcPts val="400"/>
              </a:spcAft>
            </a:pPr>
            <a:r>
              <a:rPr sz="1100" b="0" i="0">
                <a:solidFill>
                  <a:srgbClr val="717D89"/>
                </a:solidFill>
                <a:latin typeface="Arial"/>
              </a:rPr>
              <a:t>Go beyond siloed dashboards: SCIKIQ models the real-world relationships between orders, assets, vendors, and cash. Root causes and value leaks are surfaced and fixed, not just reported.</a:t>
            </a:r>
          </a:p>
          <a:p>
            <a:pPr algn="l">
              <a:lnSpc>
                <a:spcPct val="105000"/>
              </a:lnSpc>
              <a:spcBef>
                <a:spcPts val="800"/>
              </a:spcBef>
              <a:spcAft>
                <a:spcPts val="100"/>
              </a:spcAft>
            </a:pPr>
            <a:r>
              <a:rPr sz="1250" b="1" i="0">
                <a:solidFill>
                  <a:srgbClr val="051C2C"/>
                </a:solidFill>
                <a:latin typeface="Arial"/>
              </a:rPr>
              <a:t>vs. generic data fabrics or lakes</a:t>
            </a:r>
          </a:p>
          <a:p>
            <a:pPr algn="l">
              <a:lnSpc>
                <a:spcPct val="120000"/>
              </a:lnSpc>
              <a:spcBef>
                <a:spcPts val="0"/>
              </a:spcBef>
              <a:spcAft>
                <a:spcPts val="400"/>
              </a:spcAft>
            </a:pPr>
            <a:r>
              <a:rPr sz="1100" b="0" i="0">
                <a:solidFill>
                  <a:srgbClr val="717D89"/>
                </a:solidFill>
                <a:latin typeface="Arial"/>
              </a:rPr>
              <a:t>SCIKIQ’s logistics-specific knowledge graph and AI agent factory are built for operational action — not just data storage. Proven in global supply chain environments.</a:t>
            </a:r>
          </a:p>
          <a:p>
            <a:pPr algn="l">
              <a:lnSpc>
                <a:spcPct val="105000"/>
              </a:lnSpc>
              <a:spcBef>
                <a:spcPts val="800"/>
              </a:spcBef>
              <a:spcAft>
                <a:spcPts val="100"/>
              </a:spcAft>
            </a:pPr>
            <a:r>
              <a:rPr sz="1250" b="1" i="0">
                <a:solidFill>
                  <a:srgbClr val="051C2C"/>
                </a:solidFill>
                <a:latin typeface="Arial"/>
              </a:rPr>
              <a:t>vs. raw LLMs &amp; chatbots</a:t>
            </a:r>
          </a:p>
          <a:p>
            <a:pPr algn="l">
              <a:lnSpc>
                <a:spcPct val="120000"/>
              </a:lnSpc>
              <a:spcBef>
                <a:spcPts val="0"/>
              </a:spcBef>
              <a:spcAft>
                <a:spcPts val="400"/>
              </a:spcAft>
            </a:pPr>
            <a:r>
              <a:rPr sz="1100" b="0" i="0">
                <a:solidFill>
                  <a:srgbClr val="717D89"/>
                </a:solidFill>
                <a:latin typeface="Arial"/>
              </a:rPr>
              <a:t>Answers are grounded in Accex’s real data, with full lineage, explainability, and audit trails — not hallucinated. Every action is traceable and compliant.</a:t>
            </a:r>
          </a:p>
        </p:txBody>
      </p:sp>
      <p:sp>
        <p:nvSpPr>
          <p:cNvPr id="12" name="TextBox 11"/>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Forrester; NASSCOM</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1" i="0">
                <a:solidFill>
                  <a:srgbClr val="FFFFFF"/>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04</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VALUE</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Where it pays off across the business</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1" i="0">
                <a:solidFill>
                  <a:srgbClr val="2251FF"/>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same context layer pays off in every function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60120"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OPERATIONS   ·   Order 360</a:t>
            </a:r>
          </a:p>
          <a:p>
            <a:pPr algn="l">
              <a:lnSpc>
                <a:spcPct val="110000"/>
              </a:lnSpc>
              <a:spcBef>
                <a:spcPts val="200"/>
              </a:spcBef>
              <a:spcAft>
                <a:spcPts val="400"/>
              </a:spcAft>
            </a:pPr>
            <a:r>
              <a:rPr sz="1300" b="1" i="0">
                <a:solidFill>
                  <a:srgbClr val="051C2C"/>
                </a:solidFill>
                <a:latin typeface="Arial"/>
              </a:rPr>
              <a:t>End-to-end fulfilment control tower</a:t>
            </a:r>
          </a:p>
          <a:p>
            <a:pPr algn="l">
              <a:lnSpc>
                <a:spcPct val="118000"/>
              </a:lnSpc>
              <a:spcBef>
                <a:spcPts val="300"/>
              </a:spcBef>
              <a:spcAft>
                <a:spcPts val="400"/>
              </a:spcAft>
            </a:pPr>
            <a:r>
              <a:rPr sz="1000" b="0" i="0">
                <a:solidFill>
                  <a:srgbClr val="717D89"/>
                </a:solidFill>
                <a:latin typeface="Arial"/>
              </a:rPr>
              <a:t>Unify all shipments, orders, and warehouse flows in real time. Detect delays, reroute assets, and resolve incidents before they hit SLAs.</a:t>
            </a:r>
          </a:p>
          <a:p>
            <a:pPr algn="l">
              <a:lnSpc>
                <a:spcPct val="105000"/>
              </a:lnSpc>
              <a:spcBef>
                <a:spcPts val="400"/>
              </a:spcBef>
              <a:spcAft>
                <a:spcPts val="400"/>
              </a:spcAft>
            </a:pPr>
            <a:r>
              <a:rPr sz="850" b="1" i="0">
                <a:solidFill>
                  <a:srgbClr val="1F8B7F"/>
                </a:solidFill>
                <a:latin typeface="Arial"/>
              </a:rPr>
              <a:t>Pillars: 1 Enterprise 360 · 2 Knowledge Graph · 4 Agent Factory</a:t>
            </a:r>
          </a:p>
        </p:txBody>
      </p:sp>
      <p:sp>
        <p:nvSpPr>
          <p:cNvPr id="11" name="Rectangle 10"/>
          <p:cNvSpPr/>
          <p:nvPr/>
        </p:nvSpPr>
        <p:spPr>
          <a:xfrm>
            <a:off x="4414418"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414418"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4597298"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FINANCE   ·   Finance 360</a:t>
            </a:r>
          </a:p>
          <a:p>
            <a:pPr algn="l">
              <a:lnSpc>
                <a:spcPct val="110000"/>
              </a:lnSpc>
              <a:spcBef>
                <a:spcPts val="200"/>
              </a:spcBef>
              <a:spcAft>
                <a:spcPts val="400"/>
              </a:spcAft>
            </a:pPr>
            <a:r>
              <a:rPr sz="1300" b="1" i="0">
                <a:solidFill>
                  <a:srgbClr val="051C2C"/>
                </a:solidFill>
                <a:latin typeface="Arial"/>
              </a:rPr>
              <a:t>Receivables and margin intelligence</a:t>
            </a:r>
          </a:p>
          <a:p>
            <a:pPr algn="l">
              <a:lnSpc>
                <a:spcPct val="118000"/>
              </a:lnSpc>
              <a:spcBef>
                <a:spcPts val="300"/>
              </a:spcBef>
              <a:spcAft>
                <a:spcPts val="400"/>
              </a:spcAft>
            </a:pPr>
            <a:r>
              <a:rPr sz="1000" b="0" i="0">
                <a:solidFill>
                  <a:srgbClr val="717D89"/>
                </a:solidFill>
                <a:latin typeface="Arial"/>
              </a:rPr>
              <a:t>Correlate delayed deliveries with cash flow and margin erosion. Automate collections follow-up and optimize working capital.</a:t>
            </a:r>
          </a:p>
          <a:p>
            <a:pPr algn="l">
              <a:lnSpc>
                <a:spcPct val="105000"/>
              </a:lnSpc>
              <a:spcBef>
                <a:spcPts val="400"/>
              </a:spcBef>
              <a:spcAft>
                <a:spcPts val="400"/>
              </a:spcAft>
            </a:pPr>
            <a:r>
              <a:rPr sz="850" b="1" i="0">
                <a:solidFill>
                  <a:srgbClr val="1F8B7F"/>
                </a:solidFill>
                <a:latin typeface="Arial"/>
              </a:rPr>
              <a:t>Pillars: 1 Enterprise 360 · 2 Knowledge Graph · 3 AI Copilot · 4 Agent Factory</a:t>
            </a:r>
          </a:p>
        </p:txBody>
      </p:sp>
      <p:sp>
        <p:nvSpPr>
          <p:cNvPr id="14" name="Rectangle 13"/>
          <p:cNvSpPr/>
          <p:nvPr/>
        </p:nvSpPr>
        <p:spPr>
          <a:xfrm>
            <a:off x="8051596" y="17190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8051596" y="17190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8234476" y="18653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CUSTOMER SUCCESS   ·   Customer 360</a:t>
            </a:r>
          </a:p>
          <a:p>
            <a:pPr algn="l">
              <a:lnSpc>
                <a:spcPct val="110000"/>
              </a:lnSpc>
              <a:spcBef>
                <a:spcPts val="200"/>
              </a:spcBef>
              <a:spcAft>
                <a:spcPts val="400"/>
              </a:spcAft>
            </a:pPr>
            <a:r>
              <a:rPr sz="1300" b="1" i="0">
                <a:solidFill>
                  <a:srgbClr val="051C2C"/>
                </a:solidFill>
                <a:latin typeface="Arial"/>
              </a:rPr>
              <a:t>SLA and client risk monitoring</a:t>
            </a:r>
          </a:p>
          <a:p>
            <a:pPr algn="l">
              <a:lnSpc>
                <a:spcPct val="118000"/>
              </a:lnSpc>
              <a:spcBef>
                <a:spcPts val="300"/>
              </a:spcBef>
              <a:spcAft>
                <a:spcPts val="400"/>
              </a:spcAft>
            </a:pPr>
            <a:r>
              <a:rPr sz="1000" b="0" i="0">
                <a:solidFill>
                  <a:srgbClr val="717D89"/>
                </a:solidFill>
                <a:latin typeface="Arial"/>
              </a:rPr>
              <a:t>Track every client’s SLA, incident, and renewal risk. Explain root causes of service issues and trigger proactive remediation.</a:t>
            </a:r>
          </a:p>
          <a:p>
            <a:pPr algn="l">
              <a:lnSpc>
                <a:spcPct val="105000"/>
              </a:lnSpc>
              <a:spcBef>
                <a:spcPts val="400"/>
              </a:spcBef>
              <a:spcAft>
                <a:spcPts val="400"/>
              </a:spcAft>
            </a:pPr>
            <a:r>
              <a:rPr sz="850" b="1" i="0">
                <a:solidFill>
                  <a:srgbClr val="1F8B7F"/>
                </a:solidFill>
                <a:latin typeface="Arial"/>
              </a:rPr>
              <a:t>Pillars: 1 Enterprise 360 · 2 Knowledge Graph · 3 AI Copilot</a:t>
            </a:r>
          </a:p>
        </p:txBody>
      </p:sp>
      <p:sp>
        <p:nvSpPr>
          <p:cNvPr id="17" name="Rectangle 16"/>
          <p:cNvSpPr/>
          <p:nvPr/>
        </p:nvSpPr>
        <p:spPr>
          <a:xfrm>
            <a:off x="777240"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60120"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COMPLIANCE   ·   Vendor 360</a:t>
            </a:r>
          </a:p>
          <a:p>
            <a:pPr algn="l">
              <a:lnSpc>
                <a:spcPct val="110000"/>
              </a:lnSpc>
              <a:spcBef>
                <a:spcPts val="200"/>
              </a:spcBef>
              <a:spcAft>
                <a:spcPts val="400"/>
              </a:spcAft>
            </a:pPr>
            <a:r>
              <a:rPr sz="1300" b="1" i="0">
                <a:solidFill>
                  <a:srgbClr val="051C2C"/>
                </a:solidFill>
                <a:latin typeface="Arial"/>
              </a:rPr>
              <a:t>Automated audit and regulatory reporting</a:t>
            </a:r>
          </a:p>
          <a:p>
            <a:pPr algn="l">
              <a:lnSpc>
                <a:spcPct val="118000"/>
              </a:lnSpc>
              <a:spcBef>
                <a:spcPts val="300"/>
              </a:spcBef>
              <a:spcAft>
                <a:spcPts val="400"/>
              </a:spcAft>
            </a:pPr>
            <a:r>
              <a:rPr sz="1000" b="0" i="0">
                <a:solidFill>
                  <a:srgbClr val="717D89"/>
                </a:solidFill>
                <a:latin typeface="Arial"/>
              </a:rPr>
              <a:t>Surface all compliance incidents, generate audit-ready reports, and close findings with full traceability.</a:t>
            </a:r>
          </a:p>
          <a:p>
            <a:pPr algn="l">
              <a:lnSpc>
                <a:spcPct val="105000"/>
              </a:lnSpc>
              <a:spcBef>
                <a:spcPts val="400"/>
              </a:spcBef>
              <a:spcAft>
                <a:spcPts val="400"/>
              </a:spcAft>
            </a:pPr>
            <a:r>
              <a:rPr sz="850" b="1" i="0">
                <a:solidFill>
                  <a:srgbClr val="1F8B7F"/>
                </a:solidFill>
                <a:latin typeface="Arial"/>
              </a:rPr>
              <a:t>Pillars: 2 Knowledge Graph · 3 AI Copilot · 4 Agent Factory</a:t>
            </a:r>
          </a:p>
        </p:txBody>
      </p:sp>
      <p:sp>
        <p:nvSpPr>
          <p:cNvPr id="20" name="Rectangle 19"/>
          <p:cNvSpPr/>
          <p:nvPr/>
        </p:nvSpPr>
        <p:spPr>
          <a:xfrm>
            <a:off x="4414418" y="3547872"/>
            <a:ext cx="3362858" cy="1627632"/>
          </a:xfrm>
          <a:prstGeom prst="rect">
            <a:avLst/>
          </a:prstGeom>
          <a:solidFill>
            <a:srgbClr val="FFFFFF"/>
          </a:solidFill>
          <a:ln w="9525">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4414418" y="3547872"/>
            <a:ext cx="3362858"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4597298" y="3694176"/>
            <a:ext cx="3033674" cy="1399032"/>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STRATEGY   ·   Vendor 360</a:t>
            </a:r>
          </a:p>
          <a:p>
            <a:pPr algn="l">
              <a:lnSpc>
                <a:spcPct val="110000"/>
              </a:lnSpc>
              <a:spcBef>
                <a:spcPts val="200"/>
              </a:spcBef>
              <a:spcAft>
                <a:spcPts val="400"/>
              </a:spcAft>
            </a:pPr>
            <a:r>
              <a:rPr sz="1300" b="1" i="0">
                <a:solidFill>
                  <a:srgbClr val="051C2C"/>
                </a:solidFill>
                <a:latin typeface="Arial"/>
              </a:rPr>
              <a:t>Margin optimization and vendor performance</a:t>
            </a:r>
          </a:p>
          <a:p>
            <a:pPr algn="l">
              <a:lnSpc>
                <a:spcPct val="118000"/>
              </a:lnSpc>
              <a:spcBef>
                <a:spcPts val="300"/>
              </a:spcBef>
              <a:spcAft>
                <a:spcPts val="400"/>
              </a:spcAft>
            </a:pPr>
            <a:r>
              <a:rPr sz="1000" b="0" i="0">
                <a:solidFill>
                  <a:srgbClr val="717D89"/>
                </a:solidFill>
                <a:latin typeface="Arial"/>
              </a:rPr>
              <a:t>Model route, vendor, and cost relationships to optimize mix and boost gross margin.</a:t>
            </a:r>
          </a:p>
          <a:p>
            <a:pPr algn="l">
              <a:lnSpc>
                <a:spcPct val="105000"/>
              </a:lnSpc>
              <a:spcBef>
                <a:spcPts val="400"/>
              </a:spcBef>
              <a:spcAft>
                <a:spcPts val="400"/>
              </a:spcAft>
            </a:pPr>
            <a:r>
              <a:rPr sz="850" b="1" i="0">
                <a:solidFill>
                  <a:srgbClr val="1F8B7F"/>
                </a:solidFill>
                <a:latin typeface="Arial"/>
              </a:rPr>
              <a:t>Pillars: 2 Knowledge Graph · 3 AI Copilot · 4 Agent Factory</a:t>
            </a:r>
          </a:p>
        </p:txBody>
      </p:sp>
      <p:sp>
        <p:nvSpPr>
          <p:cNvPr id="23" name="TextBox 2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16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05</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PLAN</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Stakeholders, ambition, and the 90-day path</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Five personas own the decision — here is what moves each</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564315"/>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14400" y="1673352"/>
            <a:ext cx="210312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PERSONA</a:t>
            </a:r>
          </a:p>
        </p:txBody>
      </p:sp>
      <p:sp>
        <p:nvSpPr>
          <p:cNvPr id="10" name="TextBox 9"/>
          <p:cNvSpPr txBox="1"/>
          <p:nvPr/>
        </p:nvSpPr>
        <p:spPr>
          <a:xfrm>
            <a:off x="3246120" y="1673352"/>
            <a:ext cx="2240280"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DECISION THEY OWN</a:t>
            </a:r>
          </a:p>
        </p:txBody>
      </p:sp>
      <p:sp>
        <p:nvSpPr>
          <p:cNvPr id="11" name="TextBox 10"/>
          <p:cNvSpPr txBox="1"/>
          <p:nvPr/>
        </p:nvSpPr>
        <p:spPr>
          <a:xfrm>
            <a:off x="5715000" y="1673352"/>
            <a:ext cx="4465015" cy="564315"/>
          </a:xfrm>
          <a:prstGeom prst="rect">
            <a:avLst/>
          </a:prstGeom>
          <a:noFill/>
        </p:spPr>
        <p:txBody>
          <a:bodyPr wrap="square" lIns="0" rIns="0" tIns="0" bIns="0" anchor="ctr">
            <a:spAutoFit/>
          </a:bodyPr>
          <a:lstStyle/>
          <a:p>
            <a:pPr algn="l">
              <a:lnSpc>
                <a:spcPct val="105000"/>
              </a:lnSpc>
              <a:spcBef>
                <a:spcPts val="0"/>
              </a:spcBef>
              <a:spcAft>
                <a:spcPts val="400"/>
              </a:spcAft>
            </a:pPr>
            <a:r>
              <a:rPr sz="1000" b="1" i="0">
                <a:solidFill>
                  <a:srgbClr val="FFFFFF"/>
                </a:solidFill>
                <a:latin typeface="Arial"/>
              </a:rPr>
              <a:t>WHAT MOVES THEM</a:t>
            </a:r>
          </a:p>
        </p:txBody>
      </p:sp>
      <p:sp>
        <p:nvSpPr>
          <p:cNvPr id="12" name="TextBox 11"/>
          <p:cNvSpPr txBox="1"/>
          <p:nvPr/>
        </p:nvSpPr>
        <p:spPr>
          <a:xfrm>
            <a:off x="10408615" y="1673352"/>
            <a:ext cx="914400" cy="564315"/>
          </a:xfrm>
          <a:prstGeom prst="rect">
            <a:avLst/>
          </a:prstGeom>
          <a:noFill/>
        </p:spPr>
        <p:txBody>
          <a:bodyPr wrap="square" lIns="0" rIns="0" tIns="0" bIns="0" anchor="ctr">
            <a:spAutoFit/>
          </a:bodyPr>
          <a:lstStyle/>
          <a:p>
            <a:pPr algn="ctr">
              <a:lnSpc>
                <a:spcPct val="105000"/>
              </a:lnSpc>
              <a:spcBef>
                <a:spcPts val="0"/>
              </a:spcBef>
              <a:spcAft>
                <a:spcPts val="400"/>
              </a:spcAft>
            </a:pPr>
            <a:r>
              <a:rPr sz="1000" b="1" i="0">
                <a:solidFill>
                  <a:srgbClr val="FFFFFF"/>
                </a:solidFill>
                <a:latin typeface="Arial"/>
              </a:rPr>
              <a:t>ENGAGE</a:t>
            </a:r>
          </a:p>
        </p:txBody>
      </p:sp>
      <p:sp>
        <p:nvSpPr>
          <p:cNvPr id="13" name="Rectangle 12"/>
          <p:cNvSpPr/>
          <p:nvPr/>
        </p:nvSpPr>
        <p:spPr>
          <a:xfrm>
            <a:off x="777240" y="2237667"/>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14" name="Connector 13"/>
          <p:cNvCxnSpPr/>
          <p:nvPr/>
        </p:nvCxnSpPr>
        <p:spPr>
          <a:xfrm>
            <a:off x="777240" y="2237667"/>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15" name="TextBox 14"/>
          <p:cNvSpPr txBox="1"/>
          <p:nvPr/>
        </p:nvSpPr>
        <p:spPr>
          <a:xfrm>
            <a:off x="914400" y="2237667"/>
            <a:ext cx="2103120" cy="564315"/>
          </a:xfrm>
          <a:prstGeom prst="rect">
            <a:avLst/>
          </a:prstGeom>
          <a:noFill/>
        </p:spPr>
        <p:txBody>
          <a:bodyPr wrap="square" lIns="0" rIns="0" tIns="0" bIns="0" anchor="ctr">
            <a:spAutoFit/>
          </a:bodyPr>
          <a:lstStyle/>
          <a:p>
            <a:r>
              <a:rPr sz="1150" b="1" i="0">
                <a:solidFill>
                  <a:srgbClr val="051C2C"/>
                </a:solidFill>
                <a:latin typeface="Arial"/>
              </a:rPr>
              <a:t>CEO</a:t>
            </a:r>
          </a:p>
          <a:p>
            <a:pPr algn="l">
              <a:lnSpc>
                <a:spcPct val="105000"/>
              </a:lnSpc>
              <a:spcBef>
                <a:spcPts val="100"/>
              </a:spcBef>
              <a:spcAft>
                <a:spcPts val="400"/>
              </a:spcAft>
            </a:pPr>
            <a:r>
              <a:rPr sz="800" b="1" i="0">
                <a:solidFill>
                  <a:srgbClr val="2251FF"/>
                </a:solidFill>
                <a:latin typeface="Arial"/>
              </a:rPr>
              <a:t>ECONOMIC BUYER</a:t>
            </a:r>
          </a:p>
        </p:txBody>
      </p:sp>
      <p:sp>
        <p:nvSpPr>
          <p:cNvPr id="16" name="TextBox 15"/>
          <p:cNvSpPr txBox="1"/>
          <p:nvPr/>
        </p:nvSpPr>
        <p:spPr>
          <a:xfrm>
            <a:off x="3246120" y="2237667"/>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Growth, market share, operational resilience, </a:t>
            </a:r>
          </a:p>
        </p:txBody>
      </p:sp>
      <p:sp>
        <p:nvSpPr>
          <p:cNvPr id="17" name="TextBox 16"/>
          <p:cNvSpPr txBox="1"/>
          <p:nvPr/>
        </p:nvSpPr>
        <p:spPr>
          <a:xfrm>
            <a:off x="5715000" y="2237667"/>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will give you real-time, unified visibility and actionable intelligence to drive growth and outpace competitors.”</a:t>
            </a:r>
          </a:p>
        </p:txBody>
      </p:sp>
      <p:sp>
        <p:nvSpPr>
          <p:cNvPr id="18" name="TextBox 17"/>
          <p:cNvSpPr txBox="1"/>
          <p:nvPr/>
        </p:nvSpPr>
        <p:spPr>
          <a:xfrm>
            <a:off x="10394899" y="2364377"/>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19" name="TextBox 18"/>
          <p:cNvSpPr txBox="1"/>
          <p:nvPr/>
        </p:nvSpPr>
        <p:spPr>
          <a:xfrm>
            <a:off x="10797235" y="2237667"/>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20" name="Connector 19"/>
          <p:cNvCxnSpPr/>
          <p:nvPr/>
        </p:nvCxnSpPr>
        <p:spPr>
          <a:xfrm>
            <a:off x="777240" y="2801982"/>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1" name="TextBox 20"/>
          <p:cNvSpPr txBox="1"/>
          <p:nvPr/>
        </p:nvSpPr>
        <p:spPr>
          <a:xfrm>
            <a:off x="914400" y="2801982"/>
            <a:ext cx="2103120" cy="564315"/>
          </a:xfrm>
          <a:prstGeom prst="rect">
            <a:avLst/>
          </a:prstGeom>
          <a:noFill/>
        </p:spPr>
        <p:txBody>
          <a:bodyPr wrap="square" lIns="0" rIns="0" tIns="0" bIns="0" anchor="ctr">
            <a:spAutoFit/>
          </a:bodyPr>
          <a:lstStyle/>
          <a:p>
            <a:r>
              <a:rPr sz="1150" b="1" i="0">
                <a:solidFill>
                  <a:srgbClr val="051C2C"/>
                </a:solidFill>
                <a:latin typeface="Arial"/>
              </a:rPr>
              <a:t>Finance Strategy Lead</a:t>
            </a:r>
          </a:p>
          <a:p>
            <a:pPr algn="l">
              <a:lnSpc>
                <a:spcPct val="105000"/>
              </a:lnSpc>
              <a:spcBef>
                <a:spcPts val="100"/>
              </a:spcBef>
              <a:spcAft>
                <a:spcPts val="400"/>
              </a:spcAft>
            </a:pPr>
            <a:r>
              <a:rPr sz="800" b="1" i="0">
                <a:solidFill>
                  <a:srgbClr val="2251FF"/>
                </a:solidFill>
                <a:latin typeface="Arial"/>
              </a:rPr>
              <a:t>CHAMPION</a:t>
            </a:r>
          </a:p>
        </p:txBody>
      </p:sp>
      <p:sp>
        <p:nvSpPr>
          <p:cNvPr id="22" name="TextBox 21"/>
          <p:cNvSpPr txBox="1"/>
          <p:nvPr/>
        </p:nvSpPr>
        <p:spPr>
          <a:xfrm>
            <a:off x="3246120" y="2801982"/>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Budget, payback &amp; risk</a:t>
            </a:r>
          </a:p>
        </p:txBody>
      </p:sp>
      <p:sp>
        <p:nvSpPr>
          <p:cNvPr id="23" name="TextBox 22"/>
          <p:cNvSpPr txBox="1"/>
          <p:nvPr/>
        </p:nvSpPr>
        <p:spPr>
          <a:xfrm>
            <a:off x="5715000" y="2801982"/>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slashes data and integration costs, accelerates cash conversion, and unlocks margin through smarter operations.”</a:t>
            </a:r>
          </a:p>
        </p:txBody>
      </p:sp>
      <p:sp>
        <p:nvSpPr>
          <p:cNvPr id="24" name="TextBox 23"/>
          <p:cNvSpPr txBox="1"/>
          <p:nvPr/>
        </p:nvSpPr>
        <p:spPr>
          <a:xfrm>
            <a:off x="10394899" y="2928692"/>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25" name="TextBox 24"/>
          <p:cNvSpPr txBox="1"/>
          <p:nvPr/>
        </p:nvSpPr>
        <p:spPr>
          <a:xfrm>
            <a:off x="10797235" y="2801982"/>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26" name="Rectangle 25"/>
          <p:cNvSpPr/>
          <p:nvPr/>
        </p:nvSpPr>
        <p:spPr>
          <a:xfrm>
            <a:off x="777240" y="3366298"/>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27" name="Connector 26"/>
          <p:cNvCxnSpPr/>
          <p:nvPr/>
        </p:nvCxnSpPr>
        <p:spPr>
          <a:xfrm>
            <a:off x="777240" y="3366298"/>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28" name="TextBox 27"/>
          <p:cNvSpPr txBox="1"/>
          <p:nvPr/>
        </p:nvSpPr>
        <p:spPr>
          <a:xfrm>
            <a:off x="914400" y="3366298"/>
            <a:ext cx="2103120" cy="564315"/>
          </a:xfrm>
          <a:prstGeom prst="rect">
            <a:avLst/>
          </a:prstGeom>
          <a:noFill/>
        </p:spPr>
        <p:txBody>
          <a:bodyPr wrap="square" lIns="0" rIns="0" tIns="0" bIns="0" anchor="ctr">
            <a:spAutoFit/>
          </a:bodyPr>
          <a:lstStyle/>
          <a:p>
            <a:r>
              <a:rPr sz="1150" b="1" i="0">
                <a:solidFill>
                  <a:srgbClr val="051C2C"/>
                </a:solidFill>
                <a:latin typeface="Arial"/>
              </a:rPr>
              <a:t>Head of Operations</a:t>
            </a:r>
          </a:p>
          <a:p>
            <a:pPr algn="l">
              <a:lnSpc>
                <a:spcPct val="105000"/>
              </a:lnSpc>
              <a:spcBef>
                <a:spcPts val="100"/>
              </a:spcBef>
              <a:spcAft>
                <a:spcPts val="400"/>
              </a:spcAft>
            </a:pPr>
            <a:r>
              <a:rPr sz="800" b="1" i="0">
                <a:solidFill>
                  <a:srgbClr val="2251FF"/>
                </a:solidFill>
                <a:latin typeface="Arial"/>
              </a:rPr>
              <a:t>USER</a:t>
            </a:r>
          </a:p>
        </p:txBody>
      </p:sp>
      <p:sp>
        <p:nvSpPr>
          <p:cNvPr id="29" name="TextBox 28"/>
          <p:cNvSpPr txBox="1"/>
          <p:nvPr/>
        </p:nvSpPr>
        <p:spPr>
          <a:xfrm>
            <a:off x="3246120" y="3366298"/>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Cycle time, incident resolution, productivity,</a:t>
            </a:r>
          </a:p>
        </p:txBody>
      </p:sp>
      <p:sp>
        <p:nvSpPr>
          <p:cNvPr id="30" name="TextBox 29"/>
          <p:cNvSpPr txBox="1"/>
          <p:nvPr/>
        </p:nvSpPr>
        <p:spPr>
          <a:xfrm>
            <a:off x="5715000" y="3366298"/>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enables faster, automated incident resolution and process optimization across warehousing and transport.”</a:t>
            </a:r>
          </a:p>
        </p:txBody>
      </p:sp>
      <p:sp>
        <p:nvSpPr>
          <p:cNvPr id="31" name="TextBox 30"/>
          <p:cNvSpPr txBox="1"/>
          <p:nvPr/>
        </p:nvSpPr>
        <p:spPr>
          <a:xfrm>
            <a:off x="10394899" y="349300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2" name="TextBox 31"/>
          <p:cNvSpPr txBox="1"/>
          <p:nvPr/>
        </p:nvSpPr>
        <p:spPr>
          <a:xfrm>
            <a:off x="10797235" y="3366298"/>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33" name="Connector 32"/>
          <p:cNvCxnSpPr/>
          <p:nvPr/>
        </p:nvCxnSpPr>
        <p:spPr>
          <a:xfrm>
            <a:off x="777240" y="3930613"/>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34" name="TextBox 33"/>
          <p:cNvSpPr txBox="1"/>
          <p:nvPr/>
        </p:nvSpPr>
        <p:spPr>
          <a:xfrm>
            <a:off x="914400" y="3930613"/>
            <a:ext cx="2103120" cy="564315"/>
          </a:xfrm>
          <a:prstGeom prst="rect">
            <a:avLst/>
          </a:prstGeom>
          <a:noFill/>
        </p:spPr>
        <p:txBody>
          <a:bodyPr wrap="square" lIns="0" rIns="0" tIns="0" bIns="0" anchor="ctr">
            <a:spAutoFit/>
          </a:bodyPr>
          <a:lstStyle/>
          <a:p>
            <a:r>
              <a:rPr sz="1150" b="1" i="0">
                <a:solidFill>
                  <a:srgbClr val="051C2C"/>
                </a:solidFill>
                <a:latin typeface="Arial"/>
              </a:rPr>
              <a:t>CIO / Head of IT</a:t>
            </a:r>
          </a:p>
          <a:p>
            <a:pPr algn="l">
              <a:lnSpc>
                <a:spcPct val="105000"/>
              </a:lnSpc>
              <a:spcBef>
                <a:spcPts val="100"/>
              </a:spcBef>
              <a:spcAft>
                <a:spcPts val="400"/>
              </a:spcAft>
            </a:pPr>
            <a:r>
              <a:rPr sz="800" b="1" i="0">
                <a:solidFill>
                  <a:srgbClr val="2251FF"/>
                </a:solidFill>
                <a:latin typeface="Arial"/>
              </a:rPr>
              <a:t>ECONOMIC BUYER</a:t>
            </a:r>
          </a:p>
        </p:txBody>
      </p:sp>
      <p:sp>
        <p:nvSpPr>
          <p:cNvPr id="35" name="TextBox 34"/>
          <p:cNvSpPr txBox="1"/>
          <p:nvPr/>
        </p:nvSpPr>
        <p:spPr>
          <a:xfrm>
            <a:off x="3246120" y="3930613"/>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Platform strategy &amp; architecture</a:t>
            </a:r>
          </a:p>
        </p:txBody>
      </p:sp>
      <p:sp>
        <p:nvSpPr>
          <p:cNvPr id="36" name="TextBox 35"/>
          <p:cNvSpPr txBox="1"/>
          <p:nvPr/>
        </p:nvSpPr>
        <p:spPr>
          <a:xfrm>
            <a:off x="5715000" y="3930613"/>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unifies siloed systems with 85% faster integration and 60% lower TCO, with robust governance.”</a:t>
            </a:r>
          </a:p>
        </p:txBody>
      </p:sp>
      <p:sp>
        <p:nvSpPr>
          <p:cNvPr id="37" name="TextBox 36"/>
          <p:cNvSpPr txBox="1"/>
          <p:nvPr/>
        </p:nvSpPr>
        <p:spPr>
          <a:xfrm>
            <a:off x="10394899" y="4057323"/>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38" name="TextBox 37"/>
          <p:cNvSpPr txBox="1"/>
          <p:nvPr/>
        </p:nvSpPr>
        <p:spPr>
          <a:xfrm>
            <a:off x="10797235" y="3930613"/>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sp>
        <p:nvSpPr>
          <p:cNvPr id="39" name="Rectangle 38"/>
          <p:cNvSpPr/>
          <p:nvPr/>
        </p:nvSpPr>
        <p:spPr>
          <a:xfrm>
            <a:off x="777240" y="4494929"/>
            <a:ext cx="10637215" cy="564315"/>
          </a:xfrm>
          <a:prstGeom prst="rect">
            <a:avLst/>
          </a:prstGeom>
          <a:solidFill>
            <a:srgbClr val="F2F4F6"/>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cxnSp>
        <p:nvCxnSpPr>
          <p:cNvPr id="40" name="Connector 39"/>
          <p:cNvCxnSpPr/>
          <p:nvPr/>
        </p:nvCxnSpPr>
        <p:spPr>
          <a:xfrm>
            <a:off x="777240" y="4494929"/>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1" name="TextBox 40"/>
          <p:cNvSpPr txBox="1"/>
          <p:nvPr/>
        </p:nvSpPr>
        <p:spPr>
          <a:xfrm>
            <a:off x="914400" y="4494929"/>
            <a:ext cx="2103120" cy="564315"/>
          </a:xfrm>
          <a:prstGeom prst="rect">
            <a:avLst/>
          </a:prstGeom>
          <a:noFill/>
        </p:spPr>
        <p:txBody>
          <a:bodyPr wrap="square" lIns="0" rIns="0" tIns="0" bIns="0" anchor="ctr">
            <a:spAutoFit/>
          </a:bodyPr>
          <a:lstStyle/>
          <a:p>
            <a:r>
              <a:rPr sz="1150" b="1" i="0">
                <a:solidFill>
                  <a:srgbClr val="051C2C"/>
                </a:solidFill>
                <a:latin typeface="Arial"/>
              </a:rPr>
              <a:t>Head of Customer Success / Key Accounts</a:t>
            </a:r>
          </a:p>
          <a:p>
            <a:pPr algn="l">
              <a:lnSpc>
                <a:spcPct val="105000"/>
              </a:lnSpc>
              <a:spcBef>
                <a:spcPts val="100"/>
              </a:spcBef>
              <a:spcAft>
                <a:spcPts val="400"/>
              </a:spcAft>
            </a:pPr>
            <a:r>
              <a:rPr sz="800" b="1" i="0">
                <a:solidFill>
                  <a:srgbClr val="2251FF"/>
                </a:solidFill>
                <a:latin typeface="Arial"/>
              </a:rPr>
              <a:t>USER</a:t>
            </a:r>
          </a:p>
        </p:txBody>
      </p:sp>
      <p:sp>
        <p:nvSpPr>
          <p:cNvPr id="42" name="TextBox 41"/>
          <p:cNvSpPr txBox="1"/>
          <p:nvPr/>
        </p:nvSpPr>
        <p:spPr>
          <a:xfrm>
            <a:off x="3246120" y="4494929"/>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Customer SLAs, retention, NPS.</a:t>
            </a:r>
          </a:p>
        </p:txBody>
      </p:sp>
      <p:sp>
        <p:nvSpPr>
          <p:cNvPr id="43" name="TextBox 42"/>
          <p:cNvSpPr txBox="1"/>
          <p:nvPr/>
        </p:nvSpPr>
        <p:spPr>
          <a:xfrm>
            <a:off x="5715000" y="4494929"/>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empowers proactive service recovery and personalized insights to strengthen customer relationships.”</a:t>
            </a:r>
          </a:p>
        </p:txBody>
      </p:sp>
      <p:sp>
        <p:nvSpPr>
          <p:cNvPr id="44" name="TextBox 43"/>
          <p:cNvSpPr txBox="1"/>
          <p:nvPr/>
        </p:nvSpPr>
        <p:spPr>
          <a:xfrm>
            <a:off x="10394899" y="4621638"/>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45" name="TextBox 44"/>
          <p:cNvSpPr txBox="1"/>
          <p:nvPr/>
        </p:nvSpPr>
        <p:spPr>
          <a:xfrm>
            <a:off x="10797235" y="4494929"/>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Enable</a:t>
            </a:r>
          </a:p>
        </p:txBody>
      </p:sp>
      <p:cxnSp>
        <p:nvCxnSpPr>
          <p:cNvPr id="46" name="Connector 45"/>
          <p:cNvCxnSpPr/>
          <p:nvPr/>
        </p:nvCxnSpPr>
        <p:spPr>
          <a:xfrm>
            <a:off x="777240" y="5059244"/>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47" name="TextBox 46"/>
          <p:cNvSpPr txBox="1"/>
          <p:nvPr/>
        </p:nvSpPr>
        <p:spPr>
          <a:xfrm>
            <a:off x="914400" y="5059244"/>
            <a:ext cx="2103120" cy="564315"/>
          </a:xfrm>
          <a:prstGeom prst="rect">
            <a:avLst/>
          </a:prstGeom>
          <a:noFill/>
        </p:spPr>
        <p:txBody>
          <a:bodyPr wrap="square" lIns="0" rIns="0" tIns="0" bIns="0" anchor="ctr">
            <a:spAutoFit/>
          </a:bodyPr>
          <a:lstStyle/>
          <a:p>
            <a:r>
              <a:rPr sz="1150" b="1" i="0">
                <a:solidFill>
                  <a:srgbClr val="051C2C"/>
                </a:solidFill>
                <a:latin typeface="Arial"/>
              </a:rPr>
              <a:t>CFO</a:t>
            </a:r>
          </a:p>
          <a:p>
            <a:pPr algn="l">
              <a:lnSpc>
                <a:spcPct val="105000"/>
              </a:lnSpc>
              <a:spcBef>
                <a:spcPts val="100"/>
              </a:spcBef>
              <a:spcAft>
                <a:spcPts val="400"/>
              </a:spcAft>
            </a:pPr>
            <a:r>
              <a:rPr sz="800" b="1" i="0">
                <a:solidFill>
                  <a:srgbClr val="2251FF"/>
                </a:solidFill>
                <a:latin typeface="Arial"/>
              </a:rPr>
              <a:t>ECONOMIC BUYER</a:t>
            </a:r>
          </a:p>
        </p:txBody>
      </p:sp>
      <p:sp>
        <p:nvSpPr>
          <p:cNvPr id="48" name="TextBox 47"/>
          <p:cNvSpPr txBox="1"/>
          <p:nvPr/>
        </p:nvSpPr>
        <p:spPr>
          <a:xfrm>
            <a:off x="3246120" y="5059244"/>
            <a:ext cx="2240280" cy="564315"/>
          </a:xfrm>
          <a:prstGeom prst="rect">
            <a:avLst/>
          </a:prstGeom>
          <a:noFill/>
        </p:spPr>
        <p:txBody>
          <a:bodyPr wrap="square" lIns="0" rIns="0" tIns="0" bIns="0" anchor="ctr">
            <a:spAutoFit/>
          </a:bodyPr>
          <a:lstStyle/>
          <a:p>
            <a:pPr algn="l">
              <a:lnSpc>
                <a:spcPct val="110000"/>
              </a:lnSpc>
              <a:spcBef>
                <a:spcPts val="0"/>
              </a:spcBef>
              <a:spcAft>
                <a:spcPts val="400"/>
              </a:spcAft>
            </a:pPr>
            <a:r>
              <a:rPr sz="1100" b="0" i="0">
                <a:solidFill>
                  <a:srgbClr val="051C2C"/>
                </a:solidFill>
                <a:latin typeface="Arial"/>
              </a:rPr>
              <a:t>Budget, payback &amp; risk</a:t>
            </a:r>
          </a:p>
        </p:txBody>
      </p:sp>
      <p:sp>
        <p:nvSpPr>
          <p:cNvPr id="49" name="TextBox 48"/>
          <p:cNvSpPr txBox="1"/>
          <p:nvPr/>
        </p:nvSpPr>
        <p:spPr>
          <a:xfrm>
            <a:off x="5715000" y="5059244"/>
            <a:ext cx="4419295" cy="564315"/>
          </a:xfrm>
          <a:prstGeom prst="rect">
            <a:avLst/>
          </a:prstGeom>
          <a:noFill/>
        </p:spPr>
        <p:txBody>
          <a:bodyPr wrap="square" lIns="0" rIns="0" tIns="0" bIns="0" anchor="ctr">
            <a:spAutoFit/>
          </a:bodyPr>
          <a:lstStyle/>
          <a:p>
            <a:pPr algn="l">
              <a:lnSpc>
                <a:spcPct val="112000"/>
              </a:lnSpc>
              <a:spcBef>
                <a:spcPts val="0"/>
              </a:spcBef>
              <a:spcAft>
                <a:spcPts val="400"/>
              </a:spcAft>
            </a:pPr>
            <a:r>
              <a:rPr sz="1050" b="0" i="1">
                <a:solidFill>
                  <a:srgbClr val="717D89"/>
                </a:solidFill>
                <a:latin typeface="Arial"/>
              </a:rPr>
              <a:t>“SCIKIQ delivers 70% lower data-prep cost and 95% fewer compliance violations for improved financial control.”</a:t>
            </a:r>
          </a:p>
        </p:txBody>
      </p:sp>
      <p:sp>
        <p:nvSpPr>
          <p:cNvPr id="50" name="TextBox 49"/>
          <p:cNvSpPr txBox="1"/>
          <p:nvPr/>
        </p:nvSpPr>
        <p:spPr>
          <a:xfrm>
            <a:off x="10394899" y="5185954"/>
            <a:ext cx="310896" cy="310896"/>
          </a:xfrm>
          <a:prstGeom prst="rect">
            <a:avLst/>
          </a:prstGeom>
          <a:noFill/>
        </p:spPr>
        <p:txBody>
          <a:bodyPr wrap="square" lIns="0" rIns="0" tIns="0" bIns="0" anchor="ctr">
            <a:spAutoFit/>
          </a:bodyPr>
          <a:lstStyle/>
          <a:p>
            <a:pPr algn="ctr">
              <a:lnSpc>
                <a:spcPct val="105000"/>
              </a:lnSpc>
              <a:spcBef>
                <a:spcPts val="0"/>
              </a:spcBef>
              <a:spcAft>
                <a:spcPts val="400"/>
              </a:spcAft>
            </a:pPr>
            <a:r>
              <a:rPr sz="1904" b="0" i="0">
                <a:solidFill>
                  <a:srgbClr val="2251FF"/>
                </a:solidFill>
                <a:latin typeface="Segoe UI Symbol"/>
              </a:rPr>
              <a:t>●</a:t>
            </a:r>
          </a:p>
        </p:txBody>
      </p:sp>
      <p:sp>
        <p:nvSpPr>
          <p:cNvPr id="51" name="TextBox 50"/>
          <p:cNvSpPr txBox="1"/>
          <p:nvPr/>
        </p:nvSpPr>
        <p:spPr>
          <a:xfrm>
            <a:off x="10797235" y="5059244"/>
            <a:ext cx="571500" cy="564315"/>
          </a:xfrm>
          <a:prstGeom prst="rect">
            <a:avLst/>
          </a:prstGeom>
          <a:noFill/>
        </p:spPr>
        <p:txBody>
          <a:bodyPr wrap="square" lIns="0" rIns="0" tIns="0" bIns="0" anchor="ctr">
            <a:spAutoFit/>
          </a:bodyPr>
          <a:lstStyle/>
          <a:p>
            <a:pPr algn="l">
              <a:lnSpc>
                <a:spcPct val="105000"/>
              </a:lnSpc>
              <a:spcBef>
                <a:spcPts val="0"/>
              </a:spcBef>
              <a:spcAft>
                <a:spcPts val="400"/>
              </a:spcAft>
            </a:pPr>
            <a:r>
              <a:rPr sz="900" b="1" i="0">
                <a:solidFill>
                  <a:srgbClr val="0B2B45"/>
                </a:solidFill>
                <a:latin typeface="Arial"/>
              </a:rPr>
              <a:t>Court</a:t>
            </a:r>
          </a:p>
        </p:txBody>
      </p:sp>
      <p:cxnSp>
        <p:nvCxnSpPr>
          <p:cNvPr id="52" name="Connector 51"/>
          <p:cNvCxnSpPr/>
          <p:nvPr/>
        </p:nvCxnSpPr>
        <p:spPr>
          <a:xfrm>
            <a:off x="777240" y="5623560"/>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3" name="TextBox 52"/>
          <p:cNvSpPr txBox="1"/>
          <p:nvPr/>
        </p:nvSpPr>
        <p:spPr>
          <a:xfrm>
            <a:off x="777240" y="577900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850" b="0" i="0">
                <a:solidFill>
                  <a:srgbClr val="717D89"/>
                </a:solidFill>
                <a:latin typeface="Arial"/>
              </a:rPr>
              <a:t>Engage = priority of effort to win the persona:  ● court   ◕ neutralise   ◑ inform/enable</a:t>
            </a:r>
          </a:p>
        </p:txBody>
      </p:sp>
      <p:sp>
        <p:nvSpPr>
          <p:cNvPr id="54" name="TextBox 5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account analysis — internal</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Build the context layer once; compound it across Accex Supply Chain Private Limited</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4084167" y="1901952"/>
            <a:ext cx="4023360" cy="84124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4084167" y="1901952"/>
            <a:ext cx="4023360" cy="841248"/>
          </a:xfrm>
          <a:prstGeom prst="rect">
            <a:avLst/>
          </a:prstGeom>
          <a:noFill/>
        </p:spPr>
        <p:txBody>
          <a:bodyPr wrap="square" lIns="0" rIns="0" tIns="0" bIns="0" anchor="ctr">
            <a:spAutoFit/>
          </a:bodyPr>
          <a:lstStyle/>
          <a:p>
            <a:pPr algn="ctr"/>
            <a:r>
              <a:rPr sz="1600" b="1" i="0">
                <a:solidFill>
                  <a:srgbClr val="FFFFFF"/>
                </a:solidFill>
                <a:latin typeface="Arial"/>
              </a:rPr>
              <a:t>Agent Factory    </a:t>
            </a:r>
            <a:r>
              <a:rPr sz="1100" b="0" i="0">
                <a:solidFill>
                  <a:srgbClr val="C4D0DC"/>
                </a:solidFill>
                <a:latin typeface="Arial"/>
              </a:rPr>
              <a:t>Autonomous execution</a:t>
            </a:r>
          </a:p>
        </p:txBody>
      </p:sp>
      <p:sp>
        <p:nvSpPr>
          <p:cNvPr id="10" name="Rectangle 9"/>
          <p:cNvSpPr/>
          <p:nvPr/>
        </p:nvSpPr>
        <p:spPr>
          <a:xfrm>
            <a:off x="3489807" y="2852928"/>
            <a:ext cx="5212080" cy="84124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489807" y="2852928"/>
            <a:ext cx="5212080" cy="841248"/>
          </a:xfrm>
          <a:prstGeom prst="rect">
            <a:avLst/>
          </a:prstGeom>
          <a:noFill/>
        </p:spPr>
        <p:txBody>
          <a:bodyPr wrap="square" lIns="0" rIns="0" tIns="0" bIns="0" anchor="ctr">
            <a:spAutoFit/>
          </a:bodyPr>
          <a:lstStyle/>
          <a:p>
            <a:pPr algn="ctr"/>
            <a:r>
              <a:rPr sz="1600" b="1" i="0">
                <a:solidFill>
                  <a:srgbClr val="FFFFFF"/>
                </a:solidFill>
                <a:latin typeface="Arial"/>
              </a:rPr>
              <a:t>AI Copilot    </a:t>
            </a:r>
            <a:r>
              <a:rPr sz="1100" b="0" i="0">
                <a:solidFill>
                  <a:srgbClr val="C4D0DC"/>
                </a:solidFill>
                <a:latin typeface="Arial"/>
              </a:rPr>
              <a:t>Conversational, explainable answers</a:t>
            </a:r>
          </a:p>
        </p:txBody>
      </p:sp>
      <p:sp>
        <p:nvSpPr>
          <p:cNvPr id="12" name="Rectangle 11"/>
          <p:cNvSpPr/>
          <p:nvPr/>
        </p:nvSpPr>
        <p:spPr>
          <a:xfrm>
            <a:off x="2849727" y="3803904"/>
            <a:ext cx="6492240" cy="84124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849727" y="3803904"/>
            <a:ext cx="6492240" cy="841248"/>
          </a:xfrm>
          <a:prstGeom prst="rect">
            <a:avLst/>
          </a:prstGeom>
          <a:noFill/>
        </p:spPr>
        <p:txBody>
          <a:bodyPr wrap="square" lIns="0" rIns="0" tIns="0" bIns="0" anchor="ctr">
            <a:spAutoFit/>
          </a:bodyPr>
          <a:lstStyle/>
          <a:p>
            <a:pPr algn="ctr"/>
            <a:r>
              <a:rPr sz="1600" b="1" i="0">
                <a:solidFill>
                  <a:srgbClr val="FFFFFF"/>
                </a:solidFill>
                <a:latin typeface="Arial"/>
              </a:rPr>
              <a:t>Knowledge Graph    </a:t>
            </a:r>
            <a:r>
              <a:rPr sz="1100" b="0" i="0">
                <a:solidFill>
                  <a:srgbClr val="C4D0DC"/>
                </a:solidFill>
                <a:latin typeface="Arial"/>
              </a:rPr>
              <a:t>Contextual relationships &amp; root-cause</a:t>
            </a:r>
          </a:p>
        </p:txBody>
      </p:sp>
      <p:sp>
        <p:nvSpPr>
          <p:cNvPr id="14" name="Rectangle 13"/>
          <p:cNvSpPr/>
          <p:nvPr/>
        </p:nvSpPr>
        <p:spPr>
          <a:xfrm>
            <a:off x="2163927" y="4754880"/>
            <a:ext cx="7863840" cy="84124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2163927" y="4754880"/>
            <a:ext cx="7863840" cy="841248"/>
          </a:xfrm>
          <a:prstGeom prst="rect">
            <a:avLst/>
          </a:prstGeom>
          <a:noFill/>
        </p:spPr>
        <p:txBody>
          <a:bodyPr wrap="square" lIns="0" rIns="0" tIns="0" bIns="0" anchor="ctr">
            <a:spAutoFit/>
          </a:bodyPr>
          <a:lstStyle/>
          <a:p>
            <a:pPr algn="ctr"/>
            <a:r>
              <a:rPr sz="1600" b="1" i="0">
                <a:solidFill>
                  <a:srgbClr val="FFFFFF"/>
                </a:solidFill>
                <a:latin typeface="Arial"/>
              </a:rPr>
              <a:t>Enterprise 360    </a:t>
            </a:r>
            <a:r>
              <a:rPr sz="1100" b="0" i="0">
                <a:solidFill>
                  <a:srgbClr val="C4D0DC"/>
                </a:solidFill>
                <a:latin typeface="Arial"/>
              </a:rPr>
              <a:t>Unified, real-time business view</a:t>
            </a:r>
          </a:p>
        </p:txBody>
      </p:sp>
      <p:sp>
        <p:nvSpPr>
          <p:cNvPr id="16" name="TextBox 1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1" i="0">
                <a:solidFill>
                  <a:srgbClr val="2251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19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Prove it in 90 days on one domain, then scale the backbone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73352"/>
            <a:ext cx="10637215" cy="36576"/>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Oval 8"/>
          <p:cNvSpPr/>
          <p:nvPr/>
        </p:nvSpPr>
        <p:spPr>
          <a:xfrm>
            <a:off x="777240"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1993392"/>
            <a:ext cx="3362858" cy="77724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60120"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1 · 30 DAYS</a:t>
            </a:r>
          </a:p>
          <a:p>
            <a:pPr algn="l">
              <a:lnSpc>
                <a:spcPct val="105000"/>
              </a:lnSpc>
              <a:spcBef>
                <a:spcPts val="0"/>
              </a:spcBef>
              <a:spcAft>
                <a:spcPts val="400"/>
              </a:spcAft>
            </a:pPr>
            <a:r>
              <a:rPr sz="1450" b="1" i="0">
                <a:solidFill>
                  <a:srgbClr val="FFFFFF"/>
                </a:solidFill>
                <a:latin typeface="Arial"/>
              </a:rPr>
              <a:t>Connect &amp; Unify</a:t>
            </a:r>
          </a:p>
        </p:txBody>
      </p:sp>
      <p:sp>
        <p:nvSpPr>
          <p:cNvPr id="12" name="TextBox 11"/>
          <p:cNvSpPr txBox="1"/>
          <p:nvPr/>
        </p:nvSpPr>
        <p:spPr>
          <a:xfrm>
            <a:off x="822960"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Plug-and-play connectors to TMS, WMS, ERP, CRM</a:t>
            </a:r>
          </a:p>
          <a:p>
            <a:pPr>
              <a:lnSpc>
                <a:spcPct val="120000"/>
              </a:lnSpc>
              <a:spcAft>
                <a:spcPts val="700"/>
              </a:spcAft>
            </a:pPr>
            <a:r>
              <a:rPr sz="1150" b="1" i="0">
                <a:solidFill>
                  <a:srgbClr val="2251FF"/>
                </a:solidFill>
                <a:latin typeface="Arial"/>
              </a:rPr>
              <a:t>—  </a:t>
            </a:r>
            <a:r>
              <a:rPr sz="1150" b="0" i="0">
                <a:solidFill>
                  <a:srgbClr val="051C2C"/>
                </a:solidFill>
                <a:latin typeface="Arial"/>
              </a:rPr>
              <a:t>Baseline Order, Customer, and Asset 360s</a:t>
            </a:r>
          </a:p>
          <a:p>
            <a:pPr>
              <a:lnSpc>
                <a:spcPct val="120000"/>
              </a:lnSpc>
              <a:spcAft>
                <a:spcPts val="700"/>
              </a:spcAft>
            </a:pPr>
            <a:r>
              <a:rPr sz="1150" b="1" i="0">
                <a:solidFill>
                  <a:srgbClr val="2251FF"/>
                </a:solidFill>
                <a:latin typeface="Arial"/>
              </a:rPr>
              <a:t>—  </a:t>
            </a:r>
            <a:r>
              <a:rPr sz="1150" b="0" i="0">
                <a:solidFill>
                  <a:srgbClr val="051C2C"/>
                </a:solidFill>
                <a:latin typeface="Arial"/>
              </a:rPr>
              <a:t>Initial KPI dashboards and alerts</a:t>
            </a:r>
          </a:p>
        </p:txBody>
      </p:sp>
      <p:sp>
        <p:nvSpPr>
          <p:cNvPr id="13" name="Oval 12"/>
          <p:cNvSpPr/>
          <p:nvPr/>
        </p:nvSpPr>
        <p:spPr>
          <a:xfrm>
            <a:off x="4414418"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4414418" y="1993392"/>
            <a:ext cx="3362858" cy="77724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97298"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2 · 60 DAYS</a:t>
            </a:r>
          </a:p>
          <a:p>
            <a:pPr algn="l">
              <a:lnSpc>
                <a:spcPct val="105000"/>
              </a:lnSpc>
              <a:spcBef>
                <a:spcPts val="0"/>
              </a:spcBef>
              <a:spcAft>
                <a:spcPts val="400"/>
              </a:spcAft>
            </a:pPr>
            <a:r>
              <a:rPr sz="1450" b="1" i="0">
                <a:solidFill>
                  <a:srgbClr val="FFFFFF"/>
                </a:solidFill>
                <a:latin typeface="Arial"/>
              </a:rPr>
              <a:t>Contextualize &amp; Reason</a:t>
            </a:r>
          </a:p>
        </p:txBody>
      </p:sp>
      <p:sp>
        <p:nvSpPr>
          <p:cNvPr id="16" name="TextBox 15"/>
          <p:cNvSpPr txBox="1"/>
          <p:nvPr/>
        </p:nvSpPr>
        <p:spPr>
          <a:xfrm>
            <a:off x="4460138"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Entity mapping and deduplication</a:t>
            </a:r>
          </a:p>
          <a:p>
            <a:pPr>
              <a:lnSpc>
                <a:spcPct val="120000"/>
              </a:lnSpc>
              <a:spcAft>
                <a:spcPts val="700"/>
              </a:spcAft>
            </a:pPr>
            <a:r>
              <a:rPr sz="1150" b="1" i="0">
                <a:solidFill>
                  <a:srgbClr val="2251FF"/>
                </a:solidFill>
                <a:latin typeface="Arial"/>
              </a:rPr>
              <a:t>—  </a:t>
            </a:r>
            <a:r>
              <a:rPr sz="1150" b="0" i="0">
                <a:solidFill>
                  <a:srgbClr val="051C2C"/>
                </a:solidFill>
                <a:latin typeface="Arial"/>
              </a:rPr>
              <a:t>Knowledge graph auto-generation</a:t>
            </a:r>
          </a:p>
          <a:p>
            <a:pPr>
              <a:lnSpc>
                <a:spcPct val="120000"/>
              </a:lnSpc>
              <a:spcAft>
                <a:spcPts val="700"/>
              </a:spcAft>
            </a:pPr>
            <a:r>
              <a:rPr sz="1150" b="1" i="0">
                <a:solidFill>
                  <a:srgbClr val="2251FF"/>
                </a:solidFill>
                <a:latin typeface="Arial"/>
              </a:rPr>
              <a:t>—  </a:t>
            </a:r>
            <a:r>
              <a:rPr sz="1150" b="0" i="0">
                <a:solidFill>
                  <a:srgbClr val="051C2C"/>
                </a:solidFill>
                <a:latin typeface="Arial"/>
              </a:rPr>
              <a:t>Root-cause and impact analysis</a:t>
            </a:r>
          </a:p>
        </p:txBody>
      </p:sp>
      <p:sp>
        <p:nvSpPr>
          <p:cNvPr id="17" name="Oval 16"/>
          <p:cNvSpPr/>
          <p:nvPr/>
        </p:nvSpPr>
        <p:spPr>
          <a:xfrm>
            <a:off x="8051596" y="1572768"/>
            <a:ext cx="146304" cy="146304"/>
          </a:xfrm>
          <a:prstGeom prst="ellipse">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8051596" y="1993392"/>
            <a:ext cx="3362858" cy="77724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8234476" y="2084832"/>
            <a:ext cx="2997098" cy="64008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00A9F4"/>
                </a:solidFill>
                <a:latin typeface="Arial"/>
              </a:rPr>
              <a:t>PHASE 3 · 90 DAYS</a:t>
            </a:r>
          </a:p>
          <a:p>
            <a:pPr algn="l">
              <a:lnSpc>
                <a:spcPct val="105000"/>
              </a:lnSpc>
              <a:spcBef>
                <a:spcPts val="0"/>
              </a:spcBef>
              <a:spcAft>
                <a:spcPts val="400"/>
              </a:spcAft>
            </a:pPr>
            <a:r>
              <a:rPr sz="1450" b="1" i="0">
                <a:solidFill>
                  <a:srgbClr val="FFFFFF"/>
                </a:solidFill>
                <a:latin typeface="Arial"/>
              </a:rPr>
              <a:t>Activate &amp; Automate</a:t>
            </a:r>
          </a:p>
        </p:txBody>
      </p:sp>
      <p:sp>
        <p:nvSpPr>
          <p:cNvPr id="20" name="TextBox 19"/>
          <p:cNvSpPr txBox="1"/>
          <p:nvPr/>
        </p:nvSpPr>
        <p:spPr>
          <a:xfrm>
            <a:off x="8097316" y="2907791"/>
            <a:ext cx="3271418" cy="2286000"/>
          </a:xfrm>
          <a:prstGeom prst="rect">
            <a:avLst/>
          </a:prstGeom>
          <a:noFill/>
        </p:spPr>
        <p:txBody>
          <a:bodyPr wrap="square" lIns="0" rIns="0" tIns="0" bIns="0">
            <a:spAutoFit/>
          </a:bodyPr>
          <a:lstStyle/>
          <a:p>
            <a:pPr>
              <a:lnSpc>
                <a:spcPct val="120000"/>
              </a:lnSpc>
              <a:spcAft>
                <a:spcPts val="700"/>
              </a:spcAft>
            </a:pPr>
            <a:r>
              <a:rPr sz="1150" b="1" i="0">
                <a:solidFill>
                  <a:srgbClr val="2251FF"/>
                </a:solidFill>
                <a:latin typeface="Arial"/>
              </a:rPr>
              <a:t>—  </a:t>
            </a:r>
            <a:r>
              <a:rPr sz="1150" b="0" i="0">
                <a:solidFill>
                  <a:srgbClr val="051C2C"/>
                </a:solidFill>
                <a:latin typeface="Arial"/>
              </a:rPr>
              <a:t>AI Copilot for plain-language Q&amp;A</a:t>
            </a:r>
          </a:p>
          <a:p>
            <a:pPr>
              <a:lnSpc>
                <a:spcPct val="120000"/>
              </a:lnSpc>
              <a:spcAft>
                <a:spcPts val="700"/>
              </a:spcAft>
            </a:pPr>
            <a:r>
              <a:rPr sz="1150" b="1" i="0">
                <a:solidFill>
                  <a:srgbClr val="2251FF"/>
                </a:solidFill>
                <a:latin typeface="Arial"/>
              </a:rPr>
              <a:t>—  </a:t>
            </a:r>
            <a:r>
              <a:rPr sz="1150" b="0" i="0">
                <a:solidFill>
                  <a:srgbClr val="051C2C"/>
                </a:solidFill>
                <a:latin typeface="Arial"/>
              </a:rPr>
              <a:t>Agent Factory for fulfilment, cash, and compliance automation</a:t>
            </a:r>
          </a:p>
          <a:p>
            <a:pPr>
              <a:lnSpc>
                <a:spcPct val="120000"/>
              </a:lnSpc>
              <a:spcAft>
                <a:spcPts val="700"/>
              </a:spcAft>
            </a:pPr>
            <a:r>
              <a:rPr sz="1150" b="1" i="0">
                <a:solidFill>
                  <a:srgbClr val="2251FF"/>
                </a:solidFill>
                <a:latin typeface="Arial"/>
              </a:rPr>
              <a:t>—  </a:t>
            </a:r>
            <a:r>
              <a:rPr sz="1150" b="0" i="0">
                <a:solidFill>
                  <a:srgbClr val="051C2C"/>
                </a:solidFill>
                <a:latin typeface="Arial"/>
              </a:rPr>
              <a:t>Closed-loop actions and audit trails</a:t>
            </a:r>
          </a:p>
        </p:txBody>
      </p:sp>
      <p:sp>
        <p:nvSpPr>
          <p:cNvPr id="21" name="TextBox 20"/>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delivery methodology</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FFFFFF"/>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01</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CONTEXT</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Why today’s stack can’t deliver AI value</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0" i="0">
                <a:solidFill>
                  <a:srgbClr val="C4D0DC"/>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1" i="0">
                <a:solidFill>
                  <a:srgbClr val="FFFFFF"/>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20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FFFFFF"/>
                </a:solidFill>
                <a:latin typeface="Arial"/>
              </a:rPr>
              <a:t>The next step: a focused 90-day pilot with one executive sponsor</a:t>
            </a:r>
          </a:p>
        </p:txBody>
      </p:sp>
      <p:cxnSp>
        <p:nvCxnSpPr>
          <p:cNvPr id="7" name="Connector 6"/>
          <p:cNvCxnSpPr/>
          <p:nvPr/>
        </p:nvCxnSpPr>
        <p:spPr>
          <a:xfrm>
            <a:off x="777240" y="1481328"/>
            <a:ext cx="10637215" cy="0"/>
          </a:xfrm>
          <a:prstGeom prst="bentConnector3">
            <a:avLst/>
          </a:prstGeom>
          <a:ln w="19050">
            <a:solidFill>
              <a:srgbClr val="334A5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9722815" cy="640080"/>
          </a:xfrm>
          <a:prstGeom prst="rect">
            <a:avLst/>
          </a:prstGeom>
          <a:noFill/>
        </p:spPr>
        <p:txBody>
          <a:bodyPr wrap="square" lIns="0" rIns="0" tIns="0" bIns="0">
            <a:spAutoFit/>
          </a:bodyPr>
          <a:lstStyle/>
          <a:p>
            <a:pPr algn="l">
              <a:lnSpc>
                <a:spcPct val="130000"/>
              </a:lnSpc>
              <a:spcBef>
                <a:spcPts val="0"/>
              </a:spcBef>
              <a:spcAft>
                <a:spcPts val="400"/>
              </a:spcAft>
            </a:pPr>
            <a:r>
              <a:rPr sz="1400" b="0" i="0">
                <a:solidFill>
                  <a:srgbClr val="C4D0DC"/>
                </a:solidFill>
                <a:latin typeface="Arial"/>
              </a:rPr>
              <a:t>Move from data silos to autonomous value in 90 days.</a:t>
            </a:r>
          </a:p>
        </p:txBody>
      </p:sp>
      <p:sp>
        <p:nvSpPr>
          <p:cNvPr id="9" name="Rectangle 8"/>
          <p:cNvSpPr/>
          <p:nvPr/>
        </p:nvSpPr>
        <p:spPr>
          <a:xfrm>
            <a:off x="777240"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78408"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01</a:t>
            </a:r>
          </a:p>
          <a:p>
            <a:pPr algn="l">
              <a:lnSpc>
                <a:spcPct val="125000"/>
              </a:lnSpc>
              <a:spcBef>
                <a:spcPts val="400"/>
              </a:spcBef>
              <a:spcAft>
                <a:spcPts val="400"/>
              </a:spcAft>
            </a:pPr>
            <a:r>
              <a:rPr sz="1300" b="0" i="0">
                <a:solidFill>
                  <a:srgbClr val="C4D0DC"/>
                </a:solidFill>
                <a:latin typeface="Arial"/>
              </a:rPr>
              <a:t>Run a 360° data readiness assessment across TMS, WMS, ERP, and CRM</a:t>
            </a:r>
          </a:p>
        </p:txBody>
      </p:sp>
      <p:sp>
        <p:nvSpPr>
          <p:cNvPr id="12" name="Rectangle 11"/>
          <p:cNvSpPr/>
          <p:nvPr/>
        </p:nvSpPr>
        <p:spPr>
          <a:xfrm>
            <a:off x="4414418"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4414418"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4615586"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02</a:t>
            </a:r>
          </a:p>
          <a:p>
            <a:pPr algn="l">
              <a:lnSpc>
                <a:spcPct val="125000"/>
              </a:lnSpc>
              <a:spcBef>
                <a:spcPts val="400"/>
              </a:spcBef>
              <a:spcAft>
                <a:spcPts val="400"/>
              </a:spcAft>
            </a:pPr>
            <a:r>
              <a:rPr sz="1300" b="0" i="0">
                <a:solidFill>
                  <a:srgbClr val="C4D0DC"/>
                </a:solidFill>
                <a:latin typeface="Arial"/>
              </a:rPr>
              <a:t>Pilot SCIKIQ’s control tower and AI copilot on e-commerce fulfilment</a:t>
            </a:r>
          </a:p>
        </p:txBody>
      </p:sp>
      <p:sp>
        <p:nvSpPr>
          <p:cNvPr id="15" name="Rectangle 14"/>
          <p:cNvSpPr/>
          <p:nvPr/>
        </p:nvSpPr>
        <p:spPr>
          <a:xfrm>
            <a:off x="8051596" y="2496312"/>
            <a:ext cx="3362858" cy="1554480"/>
          </a:xfrm>
          <a:prstGeom prst="rect">
            <a:avLst/>
          </a:prstGeom>
          <a:solidFill>
            <a:srgbClr val="0C2A40"/>
          </a:solidFill>
          <a:ln w="9525">
            <a:solidFill>
              <a:srgbClr val="243A4E"/>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ectangle 15"/>
          <p:cNvSpPr/>
          <p:nvPr/>
        </p:nvSpPr>
        <p:spPr>
          <a:xfrm>
            <a:off x="8051596" y="2496312"/>
            <a:ext cx="3362858" cy="45720"/>
          </a:xfrm>
          <a:prstGeom prst="rect">
            <a:avLst/>
          </a:prstGeom>
          <a:solidFill>
            <a:srgbClr val="00A9F4"/>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252764" y="2679192"/>
            <a:ext cx="2960522" cy="1280160"/>
          </a:xfrm>
          <a:prstGeom prst="rect">
            <a:avLst/>
          </a:prstGeom>
          <a:noFill/>
        </p:spPr>
        <p:txBody>
          <a:bodyPr wrap="square" lIns="0" rIns="0" tIns="0" bIns="0">
            <a:spAutoFit/>
          </a:bodyPr>
          <a:lstStyle/>
          <a:p>
            <a:pPr algn="l">
              <a:lnSpc>
                <a:spcPct val="105000"/>
              </a:lnSpc>
              <a:spcBef>
                <a:spcPts val="0"/>
              </a:spcBef>
              <a:spcAft>
                <a:spcPts val="400"/>
              </a:spcAft>
            </a:pPr>
            <a:r>
              <a:rPr sz="1800" b="1" i="0">
                <a:solidFill>
                  <a:srgbClr val="00A9F4"/>
                </a:solidFill>
                <a:latin typeface="Arial"/>
              </a:rPr>
              <a:t>03</a:t>
            </a:r>
          </a:p>
          <a:p>
            <a:pPr algn="l">
              <a:lnSpc>
                <a:spcPct val="125000"/>
              </a:lnSpc>
              <a:spcBef>
                <a:spcPts val="400"/>
              </a:spcBef>
              <a:spcAft>
                <a:spcPts val="400"/>
              </a:spcAft>
            </a:pPr>
            <a:r>
              <a:rPr sz="1300" b="0" i="0">
                <a:solidFill>
                  <a:srgbClr val="C4D0DC"/>
                </a:solidFill>
                <a:latin typeface="Arial"/>
              </a:rPr>
              <a:t>Deploy autonomous agents to clear backlogs and accelerate cash</a:t>
            </a:r>
          </a:p>
        </p:txBody>
      </p:sp>
      <p:sp>
        <p:nvSpPr>
          <p:cNvPr id="18" name="TextBox 17"/>
          <p:cNvSpPr txBox="1"/>
          <p:nvPr/>
        </p:nvSpPr>
        <p:spPr>
          <a:xfrm>
            <a:off x="777240" y="4325112"/>
            <a:ext cx="10637215" cy="457200"/>
          </a:xfrm>
          <a:prstGeom prst="rect">
            <a:avLst/>
          </a:prstGeom>
          <a:noFill/>
        </p:spPr>
        <p:txBody>
          <a:bodyPr wrap="square" lIns="0" rIns="0" tIns="0" bIns="0">
            <a:spAutoFit/>
          </a:bodyPr>
          <a:lstStyle/>
          <a:p>
            <a:r>
              <a:rPr sz="1400" b="1" i="0">
                <a:solidFill>
                  <a:srgbClr val="FFFFFF"/>
                </a:solidFill>
                <a:latin typeface="Arial"/>
              </a:rPr>
              <a:t>Unlock growth, margin, and cash — and outpace logistics rivals with contextual, actionable data.    </a:t>
            </a:r>
            <a:r>
              <a:rPr sz="1400" b="1" i="0">
                <a:solidFill>
                  <a:srgbClr val="00A9F4"/>
                </a:solidFill>
                <a:latin typeface="Arial"/>
              </a:rPr>
              <a:t>✉ sales@scikiq.com</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1" i="0">
                <a:solidFill>
                  <a:srgbClr val="2251FF"/>
                </a:solidFill>
                <a:latin typeface="Arial"/>
              </a:rPr>
              <a:t>CONTEXT</a:t>
            </a:r>
            <a:r>
              <a:rPr sz="900" b="0" i="0">
                <a:solidFill>
                  <a:srgbClr val="9DA8B3"/>
                </a:solidFill>
                <a:latin typeface="Arial"/>
              </a:rPr>
              <a:t>      </a:t>
            </a:r>
            <a:r>
              <a:rPr sz="900" b="0" i="0">
                <a:solidFill>
                  <a:srgbClr val="9DA8B3"/>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3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The barrier to AI value is data readiness — not algorithms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~70%</a:t>
            </a:r>
          </a:p>
          <a:p>
            <a:pPr algn="l">
              <a:lnSpc>
                <a:spcPct val="125000"/>
              </a:lnSpc>
              <a:spcBef>
                <a:spcPts val="200"/>
              </a:spcBef>
              <a:spcAft>
                <a:spcPts val="400"/>
              </a:spcAft>
            </a:pPr>
            <a:r>
              <a:rPr sz="1300" b="0" i="0">
                <a:solidFill>
                  <a:srgbClr val="717D89"/>
                </a:solidFill>
                <a:latin typeface="Arial"/>
              </a:rPr>
              <a:t>of enterprise data goes unused</a:t>
            </a:r>
          </a:p>
        </p:txBody>
      </p:sp>
      <p:sp>
        <p:nvSpPr>
          <p:cNvPr id="9" name="TextBox 8"/>
          <p:cNvSpPr txBox="1"/>
          <p:nvPr/>
        </p:nvSpPr>
        <p:spPr>
          <a:xfrm>
            <a:off x="4322978"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~12%</a:t>
            </a:r>
          </a:p>
          <a:p>
            <a:pPr algn="l">
              <a:lnSpc>
                <a:spcPct val="125000"/>
              </a:lnSpc>
              <a:spcBef>
                <a:spcPts val="200"/>
              </a:spcBef>
              <a:spcAft>
                <a:spcPts val="400"/>
              </a:spcAft>
            </a:pPr>
            <a:r>
              <a:rPr sz="1300" b="0" i="0">
                <a:solidFill>
                  <a:srgbClr val="717D89"/>
                </a:solidFill>
                <a:latin typeface="Arial"/>
              </a:rPr>
              <a:t>of orgs are ready for agentic AI (despite ~80% investing)</a:t>
            </a:r>
          </a:p>
        </p:txBody>
      </p:sp>
      <p:sp>
        <p:nvSpPr>
          <p:cNvPr id="10" name="TextBox 9"/>
          <p:cNvSpPr txBox="1"/>
          <p:nvPr/>
        </p:nvSpPr>
        <p:spPr>
          <a:xfrm>
            <a:off x="7868716" y="1901952"/>
            <a:ext cx="3179978" cy="2011680"/>
          </a:xfrm>
          <a:prstGeom prst="rect">
            <a:avLst/>
          </a:prstGeom>
          <a:noFill/>
        </p:spPr>
        <p:txBody>
          <a:bodyPr wrap="square" lIns="0" rIns="0" tIns="0" bIns="0">
            <a:spAutoFit/>
          </a:bodyPr>
          <a:lstStyle/>
          <a:p>
            <a:pPr algn="l">
              <a:lnSpc>
                <a:spcPct val="105000"/>
              </a:lnSpc>
              <a:spcBef>
                <a:spcPts val="0"/>
              </a:spcBef>
              <a:spcAft>
                <a:spcPts val="400"/>
              </a:spcAft>
            </a:pPr>
            <a:r>
              <a:rPr sz="4600" b="1" i="0">
                <a:solidFill>
                  <a:srgbClr val="2251FF"/>
                </a:solidFill>
                <a:latin typeface="Arial"/>
              </a:rPr>
              <a:t>$2.3T</a:t>
            </a:r>
          </a:p>
          <a:p>
            <a:pPr algn="l">
              <a:lnSpc>
                <a:spcPct val="125000"/>
              </a:lnSpc>
              <a:spcBef>
                <a:spcPts val="200"/>
              </a:spcBef>
              <a:spcAft>
                <a:spcPts val="400"/>
              </a:spcAft>
            </a:pPr>
            <a:r>
              <a:rPr sz="1300" b="0" i="0">
                <a:solidFill>
                  <a:srgbClr val="717D89"/>
                </a:solidFill>
                <a:latin typeface="Arial"/>
              </a:rPr>
              <a:t>of digital spend not delivering ROI</a:t>
            </a:r>
          </a:p>
        </p:txBody>
      </p:sp>
      <p:cxnSp>
        <p:nvCxnSpPr>
          <p:cNvPr id="11" name="Connector 10"/>
          <p:cNvCxnSpPr/>
          <p:nvPr/>
        </p:nvCxnSpPr>
        <p:spPr>
          <a:xfrm>
            <a:off x="777240" y="4096512"/>
            <a:ext cx="10637215" cy="0"/>
          </a:xfrm>
          <a:prstGeom prst="bentConnector3">
            <a:avLst/>
          </a:prstGeom>
          <a:ln w="9525">
            <a:solidFill>
              <a:srgbClr val="D7DCE1"/>
            </a:solidFill>
          </a:ln>
        </p:spPr>
        <p:style>
          <a:lnRef idx="2">
            <a:schemeClr val="accent1"/>
          </a:lnRef>
          <a:fillRef idx="0">
            <a:schemeClr val="accent1"/>
          </a:fillRef>
          <a:effectRef idx="1">
            <a:schemeClr val="accent1"/>
          </a:effectRef>
          <a:fontRef idx="minor">
            <a:schemeClr val="tx1"/>
          </a:fontRef>
        </p:style>
      </p:cxnSp>
      <p:sp>
        <p:nvSpPr>
          <p:cNvPr id="12" name="TextBox 11"/>
          <p:cNvSpPr txBox="1"/>
          <p:nvPr/>
        </p:nvSpPr>
        <p:spPr>
          <a:xfrm>
            <a:off x="777240" y="4325112"/>
            <a:ext cx="10637215" cy="914400"/>
          </a:xfrm>
          <a:prstGeom prst="rect">
            <a:avLst/>
          </a:prstGeom>
          <a:noFill/>
        </p:spPr>
        <p:txBody>
          <a:bodyPr wrap="square" lIns="0" rIns="0" tIns="0" bIns="0">
            <a:spAutoFit/>
          </a:bodyPr>
          <a:lstStyle/>
          <a:p>
            <a:pPr algn="l">
              <a:lnSpc>
                <a:spcPct val="130000"/>
              </a:lnSpc>
              <a:spcBef>
                <a:spcPts val="0"/>
              </a:spcBef>
              <a:spcAft>
                <a:spcPts val="400"/>
              </a:spcAft>
            </a:pPr>
            <a:r>
              <a:rPr sz="1500" b="1" i="0">
                <a:solidFill>
                  <a:srgbClr val="051C2C"/>
                </a:solidFill>
                <a:latin typeface="Arial"/>
              </a:rPr>
              <a:t>AI isn't held back by algorithms — it's held back by data readiness.  For Accex Supply Chain Private Limited, the implication is direct:</a:t>
            </a:r>
          </a:p>
          <a:p>
            <a:pPr algn="l">
              <a:lnSpc>
                <a:spcPct val="130000"/>
              </a:lnSpc>
              <a:spcBef>
                <a:spcPts val="400"/>
              </a:spcBef>
              <a:spcAft>
                <a:spcPts val="400"/>
              </a:spcAft>
            </a:pPr>
            <a:r>
              <a:rPr sz="1300" b="0" i="0">
                <a:solidFill>
                  <a:srgbClr val="717D89"/>
                </a:solidFill>
                <a:latin typeface="Arial"/>
              </a:rPr>
              <a:t>Accex has scaled 8x in three years by simplifying business flows for its clients. But as logistics complexity and customer expectations rise, value is lost to stockouts, delayed fulfilment, and margin erosion. The next leap is not more data — it's actionable, contextual intelligence.</a:t>
            </a:r>
          </a:p>
        </p:txBody>
      </p:sp>
      <p:sp>
        <p:nvSpPr>
          <p:cNvPr id="13" name="TextBox 12"/>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Forrester; IDC; Qlik/IDC 2025</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51C2C"/>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C4D0DC"/>
                </a:solidFill>
                <a:latin typeface="Arial"/>
              </a:rPr>
              <a:t>CONTEXT</a:t>
            </a:r>
            <a:r>
              <a:rPr sz="900" b="0" i="0">
                <a:solidFill>
                  <a:srgbClr val="C4D0DC"/>
                </a:solidFill>
                <a:latin typeface="Arial"/>
              </a:rPr>
              <a:t>      </a:t>
            </a:r>
            <a:r>
              <a:rPr sz="900" b="1" i="0">
                <a:solidFill>
                  <a:srgbClr val="FFFFFF"/>
                </a:solidFill>
                <a:latin typeface="Arial"/>
              </a:rPr>
              <a:t>APPROACH</a:t>
            </a:r>
            <a:r>
              <a:rPr sz="900" b="0" i="0">
                <a:solidFill>
                  <a:srgbClr val="C4D0DC"/>
                </a:solidFill>
                <a:latin typeface="Arial"/>
              </a:rPr>
              <a:t>      </a:t>
            </a:r>
            <a:r>
              <a:rPr sz="900" b="0" i="0">
                <a:solidFill>
                  <a:srgbClr val="C4D0DC"/>
                </a:solidFill>
                <a:latin typeface="Arial"/>
              </a:rPr>
              <a:t>PROOF</a:t>
            </a:r>
            <a:r>
              <a:rPr sz="900" b="0" i="0">
                <a:solidFill>
                  <a:srgbClr val="C4D0DC"/>
                </a:solidFill>
                <a:latin typeface="Arial"/>
              </a:rPr>
              <a:t>      </a:t>
            </a:r>
            <a:r>
              <a:rPr sz="900" b="0" i="0">
                <a:solidFill>
                  <a:srgbClr val="C4D0DC"/>
                </a:solidFill>
                <a:latin typeface="Arial"/>
              </a:rPr>
              <a:t>VALUE</a:t>
            </a:r>
            <a:r>
              <a:rPr sz="900" b="0" i="0">
                <a:solidFill>
                  <a:srgbClr val="C4D0DC"/>
                </a:solidFill>
                <a:latin typeface="Arial"/>
              </a:rPr>
              <a:t>      </a:t>
            </a:r>
            <a:r>
              <a:rPr sz="900" b="0" i="0">
                <a:solidFill>
                  <a:srgbClr val="C4D0DC"/>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C4D0DC"/>
                </a:solidFill>
                <a:latin typeface="Arial"/>
              </a:rPr>
              <a:t>4 / 20</a:t>
            </a:r>
          </a:p>
        </p:txBody>
      </p:sp>
      <p:cxnSp>
        <p:nvCxnSpPr>
          <p:cNvPr id="4" name="Connector 3"/>
          <p:cNvCxnSpPr/>
          <p:nvPr/>
        </p:nvCxnSpPr>
        <p:spPr>
          <a:xfrm>
            <a:off x="777240" y="6437376"/>
            <a:ext cx="10637215" cy="0"/>
          </a:xfrm>
          <a:prstGeom prst="bentConnector3">
            <a:avLst/>
          </a:prstGeom>
          <a:ln w="6350">
            <a:solidFill>
              <a:srgbClr val="2A3E4E"/>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00A9F4"/>
                </a:solidFill>
                <a:latin typeface="Arial"/>
              </a:rPr>
              <a:t>SCIKIQ</a:t>
            </a:r>
            <a:r>
              <a:rPr sz="800" b="0" i="0">
                <a:solidFill>
                  <a:srgbClr val="9DA8B3"/>
                </a:solidFill>
                <a:latin typeface="Arial"/>
              </a:rPr>
              <a:t>  ×  Accex Supply Chain Private Limited   |   Confidential</a:t>
            </a:r>
          </a:p>
        </p:txBody>
      </p:sp>
      <p:sp>
        <p:nvSpPr>
          <p:cNvPr id="6" name="Rectangle 5"/>
          <p:cNvSpPr/>
          <p:nvPr/>
        </p:nvSpPr>
        <p:spPr>
          <a:xfrm>
            <a:off x="0" y="0"/>
            <a:ext cx="201168" cy="68580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777240" y="1874519"/>
            <a:ext cx="3657600" cy="1280160"/>
          </a:xfrm>
          <a:prstGeom prst="rect">
            <a:avLst/>
          </a:prstGeom>
          <a:noFill/>
        </p:spPr>
        <p:txBody>
          <a:bodyPr wrap="square" lIns="0" rIns="0" tIns="0" bIns="0">
            <a:spAutoFit/>
          </a:bodyPr>
          <a:lstStyle/>
          <a:p>
            <a:pPr algn="l">
              <a:lnSpc>
                <a:spcPct val="105000"/>
              </a:lnSpc>
              <a:spcBef>
                <a:spcPts val="0"/>
              </a:spcBef>
              <a:spcAft>
                <a:spcPts val="400"/>
              </a:spcAft>
            </a:pPr>
            <a:r>
              <a:rPr sz="6600" b="1" i="0">
                <a:solidFill>
                  <a:srgbClr val="2A4052"/>
                </a:solidFill>
                <a:latin typeface="Arial"/>
              </a:rPr>
              <a:t>02</a:t>
            </a:r>
          </a:p>
        </p:txBody>
      </p:sp>
      <p:sp>
        <p:nvSpPr>
          <p:cNvPr id="8" name="TextBox 7"/>
          <p:cNvSpPr txBox="1"/>
          <p:nvPr/>
        </p:nvSpPr>
        <p:spPr>
          <a:xfrm>
            <a:off x="777240" y="3246120"/>
            <a:ext cx="10637215" cy="320040"/>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00A9F4"/>
                </a:solidFill>
                <a:latin typeface="Arial"/>
              </a:rPr>
              <a:t>APPROACH</a:t>
            </a:r>
          </a:p>
        </p:txBody>
      </p:sp>
      <p:sp>
        <p:nvSpPr>
          <p:cNvPr id="9" name="Rectangle 8"/>
          <p:cNvSpPr/>
          <p:nvPr/>
        </p:nvSpPr>
        <p:spPr>
          <a:xfrm>
            <a:off x="777240" y="3611880"/>
            <a:ext cx="640080" cy="4572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3794760"/>
            <a:ext cx="9722815" cy="1645920"/>
          </a:xfrm>
          <a:prstGeom prst="rect">
            <a:avLst/>
          </a:prstGeom>
          <a:noFill/>
        </p:spPr>
        <p:txBody>
          <a:bodyPr wrap="square" lIns="0" rIns="0" tIns="0" bIns="0">
            <a:spAutoFit/>
          </a:bodyPr>
          <a:lstStyle/>
          <a:p>
            <a:pPr algn="l">
              <a:lnSpc>
                <a:spcPct val="110000"/>
              </a:lnSpc>
              <a:spcBef>
                <a:spcPts val="0"/>
              </a:spcBef>
              <a:spcAft>
                <a:spcPts val="400"/>
              </a:spcAft>
            </a:pPr>
            <a:r>
              <a:rPr sz="2900" b="1" i="0">
                <a:solidFill>
                  <a:srgbClr val="FFFFFF"/>
                </a:solidFill>
                <a:latin typeface="Arial"/>
              </a:rPr>
              <a:t>What SCIKIQ is — and how it works for Accex Supply Chain Private Limited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5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turns siloed data into AI-ready products — Connect, Curate, Control, Consume</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10637215" cy="548640"/>
          </a:xfrm>
          <a:prstGeom prst="rect">
            <a:avLst/>
          </a:prstGeom>
          <a:noFill/>
        </p:spPr>
        <p:txBody>
          <a:bodyPr wrap="square" lIns="0" rIns="0" tIns="0" bIns="0">
            <a:spAutoFit/>
          </a:bodyPr>
          <a:lstStyle/>
          <a:p>
            <a:pPr algn="l">
              <a:lnSpc>
                <a:spcPct val="130000"/>
              </a:lnSpc>
              <a:spcBef>
                <a:spcPts val="0"/>
              </a:spcBef>
              <a:spcAft>
                <a:spcPts val="400"/>
              </a:spcAft>
            </a:pPr>
            <a:r>
              <a:rPr sz="1350" b="0" i="0">
                <a:solidFill>
                  <a:srgbClr val="717D89"/>
                </a:solidFill>
                <a:latin typeface="Arial"/>
              </a:rPr>
              <a:t>SCIKIQ is an AI-first, no-code data-fabric platform that unifies siloed enterprise data into AI-ready data products — for enterprise-scale intelligence and data monetization.</a:t>
            </a:r>
          </a:p>
        </p:txBody>
      </p:sp>
      <p:sp>
        <p:nvSpPr>
          <p:cNvPr id="9" name="Rectangle 8"/>
          <p:cNvSpPr/>
          <p:nvPr/>
        </p:nvSpPr>
        <p:spPr>
          <a:xfrm>
            <a:off x="777240"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ectangle 9"/>
          <p:cNvSpPr/>
          <p:nvPr/>
        </p:nvSpPr>
        <p:spPr>
          <a:xfrm>
            <a:off x="777240"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777240"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Connect</a:t>
            </a:r>
          </a:p>
        </p:txBody>
      </p:sp>
      <p:sp>
        <p:nvSpPr>
          <p:cNvPr id="12" name="TextBox 11"/>
          <p:cNvSpPr txBox="1"/>
          <p:nvPr/>
        </p:nvSpPr>
        <p:spPr>
          <a:xfrm>
            <a:off x="960120"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200+ connectors — every source, no latency, no code.</a:t>
            </a:r>
          </a:p>
        </p:txBody>
      </p:sp>
      <p:sp>
        <p:nvSpPr>
          <p:cNvPr id="13" name="Right Arrow 12"/>
          <p:cNvSpPr/>
          <p:nvPr/>
        </p:nvSpPr>
        <p:spPr>
          <a:xfrm>
            <a:off x="3276523"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3505123"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3505123"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3505123"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Curate</a:t>
            </a:r>
          </a:p>
        </p:txBody>
      </p:sp>
      <p:sp>
        <p:nvSpPr>
          <p:cNvPr id="17" name="TextBox 16"/>
          <p:cNvSpPr txBox="1"/>
          <p:nvPr/>
        </p:nvSpPr>
        <p:spPr>
          <a:xfrm>
            <a:off x="3688003"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Contextualize, model and prepare data for every team.</a:t>
            </a:r>
          </a:p>
        </p:txBody>
      </p:sp>
      <p:sp>
        <p:nvSpPr>
          <p:cNvPr id="18" name="Right Arrow 17"/>
          <p:cNvSpPr/>
          <p:nvPr/>
        </p:nvSpPr>
        <p:spPr>
          <a:xfrm>
            <a:off x="6004407"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6233007"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6233007"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6233007"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Control</a:t>
            </a:r>
          </a:p>
        </p:txBody>
      </p:sp>
      <p:sp>
        <p:nvSpPr>
          <p:cNvPr id="22" name="TextBox 21"/>
          <p:cNvSpPr txBox="1"/>
          <p:nvPr/>
        </p:nvSpPr>
        <p:spPr>
          <a:xfrm>
            <a:off x="6415887"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Governed, lineage-traced, compliant by design.</a:t>
            </a:r>
          </a:p>
        </p:txBody>
      </p:sp>
      <p:sp>
        <p:nvSpPr>
          <p:cNvPr id="23" name="Right Arrow 22"/>
          <p:cNvSpPr/>
          <p:nvPr/>
        </p:nvSpPr>
        <p:spPr>
          <a:xfrm>
            <a:off x="8732291" y="3410712"/>
            <a:ext cx="182880" cy="256032"/>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ectangle 23"/>
          <p:cNvSpPr/>
          <p:nvPr/>
        </p:nvSpPr>
        <p:spPr>
          <a:xfrm>
            <a:off x="8960891" y="2404872"/>
            <a:ext cx="2453563" cy="22860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8960891" y="2404872"/>
            <a:ext cx="2453563" cy="457200"/>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960891" y="2459736"/>
            <a:ext cx="2453563" cy="365760"/>
          </a:xfrm>
          <a:prstGeom prst="rect">
            <a:avLst/>
          </a:prstGeom>
          <a:noFill/>
        </p:spPr>
        <p:txBody>
          <a:bodyPr wrap="square" lIns="0" rIns="0" tIns="0" bIns="0" anchor="ctr">
            <a:spAutoFit/>
          </a:bodyPr>
          <a:lstStyle/>
          <a:p>
            <a:pPr algn="ctr">
              <a:lnSpc>
                <a:spcPct val="105000"/>
              </a:lnSpc>
              <a:spcBef>
                <a:spcPts val="0"/>
              </a:spcBef>
              <a:spcAft>
                <a:spcPts val="400"/>
              </a:spcAft>
            </a:pPr>
            <a:r>
              <a:rPr sz="1400" b="1" i="0">
                <a:solidFill>
                  <a:srgbClr val="FFFFFF"/>
                </a:solidFill>
                <a:latin typeface="Arial"/>
              </a:rPr>
              <a:t>Consume</a:t>
            </a:r>
          </a:p>
        </p:txBody>
      </p:sp>
      <p:sp>
        <p:nvSpPr>
          <p:cNvPr id="27" name="TextBox 26"/>
          <p:cNvSpPr txBox="1"/>
          <p:nvPr/>
        </p:nvSpPr>
        <p:spPr>
          <a:xfrm>
            <a:off x="9143771" y="3026664"/>
            <a:ext cx="2087803" cy="1554480"/>
          </a:xfrm>
          <a:prstGeom prst="rect">
            <a:avLst/>
          </a:prstGeom>
          <a:noFill/>
        </p:spPr>
        <p:txBody>
          <a:bodyPr wrap="square" lIns="0" rIns="0" tIns="0" bIns="0">
            <a:spAutoFit/>
          </a:bodyPr>
          <a:lstStyle/>
          <a:p>
            <a:pPr algn="l">
              <a:lnSpc>
                <a:spcPct val="130000"/>
              </a:lnSpc>
              <a:spcBef>
                <a:spcPts val="0"/>
              </a:spcBef>
              <a:spcAft>
                <a:spcPts val="400"/>
              </a:spcAft>
            </a:pPr>
            <a:r>
              <a:rPr sz="1150" b="0" i="0">
                <a:solidFill>
                  <a:srgbClr val="051C2C"/>
                </a:solidFill>
                <a:latin typeface="Arial"/>
              </a:rPr>
              <a:t>Copilots, agents, data products and APIs that act.</a:t>
            </a:r>
          </a:p>
        </p:txBody>
      </p:sp>
      <p:sp>
        <p:nvSpPr>
          <p:cNvPr id="28" name="TextBox 2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6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sits on top of Accex Supply Chain Private Limited’s systems as the enterprise context layer</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645920"/>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978408" y="1645920"/>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OUTCOMES</a:t>
            </a:r>
          </a:p>
        </p:txBody>
      </p:sp>
      <p:sp>
        <p:nvSpPr>
          <p:cNvPr id="10" name="Rectangle 9"/>
          <p:cNvSpPr/>
          <p:nvPr/>
        </p:nvSpPr>
        <p:spPr>
          <a:xfrm>
            <a:off x="3383280" y="1773936"/>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80" y="1645920"/>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Faster decisions   ·   autonomous action   ·   new revenue from data</a:t>
            </a:r>
          </a:p>
        </p:txBody>
      </p:sp>
      <p:sp>
        <p:nvSpPr>
          <p:cNvPr id="12" name="Rectangle 11"/>
          <p:cNvSpPr/>
          <p:nvPr/>
        </p:nvSpPr>
        <p:spPr>
          <a:xfrm>
            <a:off x="777240" y="2432304"/>
            <a:ext cx="10637215" cy="676656"/>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78408" y="2432304"/>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ACTIVATE</a:t>
            </a:r>
          </a:p>
        </p:txBody>
      </p:sp>
      <p:sp>
        <p:nvSpPr>
          <p:cNvPr id="14" name="Rectangle 13"/>
          <p:cNvSpPr/>
          <p:nvPr/>
        </p:nvSpPr>
        <p:spPr>
          <a:xfrm>
            <a:off x="3383280" y="2560320"/>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3611880" y="2432304"/>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GenAI Copilot   ·   Autonomous Agents   ·   Data Products   ·   APIs   ·   BI</a:t>
            </a:r>
          </a:p>
        </p:txBody>
      </p:sp>
      <p:sp>
        <p:nvSpPr>
          <p:cNvPr id="16" name="Rectangle 15"/>
          <p:cNvSpPr/>
          <p:nvPr/>
        </p:nvSpPr>
        <p:spPr>
          <a:xfrm>
            <a:off x="777240" y="3218688"/>
            <a:ext cx="10637215" cy="676656"/>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78408" y="3218688"/>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CURATE &amp; CONTEXTUALISE</a:t>
            </a:r>
          </a:p>
        </p:txBody>
      </p:sp>
      <p:sp>
        <p:nvSpPr>
          <p:cNvPr id="18" name="Rectangle 17"/>
          <p:cNvSpPr/>
          <p:nvPr/>
        </p:nvSpPr>
        <p:spPr>
          <a:xfrm>
            <a:off x="3383280" y="3346704"/>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3611880" y="3218688"/>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Business 360   ·   Contextualisation Engine   ·   Knowledge Graph   ·   Data Prep &amp; AutoML</a:t>
            </a:r>
          </a:p>
        </p:txBody>
      </p:sp>
      <p:sp>
        <p:nvSpPr>
          <p:cNvPr id="20" name="Rectangle 19"/>
          <p:cNvSpPr/>
          <p:nvPr/>
        </p:nvSpPr>
        <p:spPr>
          <a:xfrm>
            <a:off x="777240" y="4005072"/>
            <a:ext cx="10637215" cy="676656"/>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TextBox 20"/>
          <p:cNvSpPr txBox="1"/>
          <p:nvPr/>
        </p:nvSpPr>
        <p:spPr>
          <a:xfrm>
            <a:off x="978408" y="4005072"/>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FFFFFF"/>
                </a:solidFill>
                <a:latin typeface="Arial"/>
              </a:rPr>
              <a:t>CONNECT</a:t>
            </a:r>
          </a:p>
        </p:txBody>
      </p:sp>
      <p:sp>
        <p:nvSpPr>
          <p:cNvPr id="22" name="Rectangle 21"/>
          <p:cNvSpPr/>
          <p:nvPr/>
        </p:nvSpPr>
        <p:spPr>
          <a:xfrm>
            <a:off x="3383280" y="4133087"/>
            <a:ext cx="10972" cy="420623"/>
          </a:xfrm>
          <a:prstGeom prst="rect">
            <a:avLst/>
          </a:prstGeom>
          <a:solidFill>
            <a:srgbClr val="9DB6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3611880" y="4005072"/>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FFFFFF"/>
                </a:solidFill>
                <a:latin typeface="Arial"/>
              </a:rPr>
              <a:t>200+ connectors   ·   real-time &amp; batch ingestion   ·   cloud / on-prem / hybrid</a:t>
            </a:r>
          </a:p>
        </p:txBody>
      </p:sp>
      <p:sp>
        <p:nvSpPr>
          <p:cNvPr id="24" name="Rectangle 23"/>
          <p:cNvSpPr/>
          <p:nvPr/>
        </p:nvSpPr>
        <p:spPr>
          <a:xfrm>
            <a:off x="777240" y="4791456"/>
            <a:ext cx="10637215" cy="676656"/>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78408" y="4791456"/>
            <a:ext cx="2331720" cy="676656"/>
          </a:xfrm>
          <a:prstGeom prst="rect">
            <a:avLst/>
          </a:prstGeom>
          <a:noFill/>
        </p:spPr>
        <p:txBody>
          <a:bodyPr wrap="square" lIns="0" rIns="0" tIns="0" bIns="0" anchor="ctr">
            <a:spAutoFit/>
          </a:bodyPr>
          <a:lstStyle/>
          <a:p>
            <a:pPr algn="l">
              <a:lnSpc>
                <a:spcPct val="105000"/>
              </a:lnSpc>
              <a:spcBef>
                <a:spcPts val="0"/>
              </a:spcBef>
              <a:spcAft>
                <a:spcPts val="400"/>
              </a:spcAft>
            </a:pPr>
            <a:r>
              <a:rPr sz="1100" b="1" i="0">
                <a:solidFill>
                  <a:srgbClr val="0B2B45"/>
                </a:solidFill>
                <a:latin typeface="Arial"/>
              </a:rPr>
              <a:t>ENTERPRISE SOURCES</a:t>
            </a:r>
          </a:p>
        </p:txBody>
      </p:sp>
      <p:sp>
        <p:nvSpPr>
          <p:cNvPr id="26" name="Rectangle 25"/>
          <p:cNvSpPr/>
          <p:nvPr/>
        </p:nvSpPr>
        <p:spPr>
          <a:xfrm>
            <a:off x="3383280" y="4919472"/>
            <a:ext cx="10972" cy="420623"/>
          </a:xfrm>
          <a:prstGeom prst="rect">
            <a:avLst/>
          </a:prstGeom>
          <a:solidFill>
            <a:srgbClr val="D7DCE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3611880" y="4791456"/>
            <a:ext cx="7619695" cy="676656"/>
          </a:xfrm>
          <a:prstGeom prst="rect">
            <a:avLst/>
          </a:prstGeom>
          <a:noFill/>
        </p:spPr>
        <p:txBody>
          <a:bodyPr wrap="square" lIns="0" rIns="0" tIns="0" bIns="0" anchor="ctr">
            <a:spAutoFit/>
          </a:bodyPr>
          <a:lstStyle/>
          <a:p>
            <a:pPr algn="l">
              <a:lnSpc>
                <a:spcPct val="115000"/>
              </a:lnSpc>
              <a:spcBef>
                <a:spcPts val="0"/>
              </a:spcBef>
              <a:spcAft>
                <a:spcPts val="400"/>
              </a:spcAft>
            </a:pPr>
            <a:r>
              <a:rPr sz="1150" b="0" i="0">
                <a:solidFill>
                  <a:srgbClr val="051C2C"/>
                </a:solidFill>
                <a:latin typeface="Arial"/>
              </a:rPr>
              <a:t>TMS (Transport Management System)    ·    WMS (Warehouse Management System)    ·    ERP (Finance)    ·    CRM    ·    Fleet Management    ·    Vendor Management</a:t>
            </a:r>
          </a:p>
        </p:txBody>
      </p:sp>
      <p:sp>
        <p:nvSpPr>
          <p:cNvPr id="28" name="Rectangle 27"/>
          <p:cNvSpPr/>
          <p:nvPr/>
        </p:nvSpPr>
        <p:spPr>
          <a:xfrm>
            <a:off x="777240" y="5577840"/>
            <a:ext cx="10637215" cy="4572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77240" y="5577840"/>
            <a:ext cx="10637215" cy="457200"/>
          </a:xfrm>
          <a:prstGeom prst="rect">
            <a:avLst/>
          </a:prstGeom>
          <a:noFill/>
        </p:spPr>
        <p:txBody>
          <a:bodyPr wrap="square" lIns="0" rIns="0" tIns="0" bIns="0" anchor="ctr">
            <a:spAutoFit/>
          </a:bodyPr>
          <a:lstStyle/>
          <a:p>
            <a:pPr algn="ctr">
              <a:lnSpc>
                <a:spcPct val="105000"/>
              </a:lnSpc>
              <a:spcBef>
                <a:spcPts val="0"/>
              </a:spcBef>
              <a:spcAft>
                <a:spcPts val="400"/>
              </a:spcAft>
            </a:pPr>
            <a:r>
              <a:rPr sz="1100" b="1" i="0">
                <a:solidFill>
                  <a:srgbClr val="FFFFFF"/>
                </a:solidFill>
                <a:latin typeface="Arial"/>
              </a:rPr>
              <a:t>GOVERNED END TO END    —    Metadata   ·   Lineage   ·   Data Quality   ·   Security   ·   Compliance</a:t>
            </a:r>
          </a:p>
        </p:txBody>
      </p:sp>
      <p:sp>
        <p:nvSpPr>
          <p:cNvPr id="30" name="TextBox 29"/>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platform architecture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7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SCIKIQ maps directly onto Accex Supply Chain Private Limited’s priorities and pressures</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717D89"/>
                </a:solidFill>
                <a:latin typeface="Arial"/>
              </a:rPr>
              <a:t>WHAT ACCEX SUPPLY CHAIN PRIVATE LIMITED FACES</a:t>
            </a:r>
          </a:p>
        </p:txBody>
      </p:sp>
      <p:sp>
        <p:nvSpPr>
          <p:cNvPr id="9" name="TextBox 8"/>
          <p:cNvSpPr txBox="1"/>
          <p:nvPr/>
        </p:nvSpPr>
        <p:spPr>
          <a:xfrm>
            <a:off x="6598767" y="1627632"/>
            <a:ext cx="4815687" cy="274320"/>
          </a:xfrm>
          <a:prstGeom prst="rect">
            <a:avLst/>
          </a:prstGeom>
          <a:noFill/>
        </p:spPr>
        <p:txBody>
          <a:bodyPr wrap="square" lIns="0" rIns="0" tIns="0" bIns="0">
            <a:spAutoFit/>
          </a:bodyPr>
          <a:lstStyle/>
          <a:p>
            <a:pPr algn="l">
              <a:lnSpc>
                <a:spcPct val="105000"/>
              </a:lnSpc>
              <a:spcBef>
                <a:spcPts val="0"/>
              </a:spcBef>
              <a:spcAft>
                <a:spcPts val="400"/>
              </a:spcAft>
            </a:pPr>
            <a:r>
              <a:rPr sz="1000" b="1" i="0">
                <a:solidFill>
                  <a:srgbClr val="2251FF"/>
                </a:solidFill>
                <a:latin typeface="Arial"/>
              </a:rPr>
              <a:t>HOW SCIKIQ RESPONDS</a:t>
            </a:r>
          </a:p>
        </p:txBody>
      </p:sp>
      <p:sp>
        <p:nvSpPr>
          <p:cNvPr id="10" name="Rectangle 9"/>
          <p:cNvSpPr/>
          <p:nvPr/>
        </p:nvSpPr>
        <p:spPr>
          <a:xfrm>
            <a:off x="777240" y="1993392"/>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ectangle 10"/>
          <p:cNvSpPr/>
          <p:nvPr/>
        </p:nvSpPr>
        <p:spPr>
          <a:xfrm>
            <a:off x="777240" y="1993392"/>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41832"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Drive profitable growth by simplifying client supply chains</a:t>
            </a:r>
          </a:p>
        </p:txBody>
      </p:sp>
      <p:sp>
        <p:nvSpPr>
          <p:cNvPr id="13" name="Right Arrow 12"/>
          <p:cNvSpPr/>
          <p:nvPr/>
        </p:nvSpPr>
        <p:spPr>
          <a:xfrm>
            <a:off x="5912967" y="2331720"/>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598767" y="1993392"/>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6598767" y="1993392"/>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6763359" y="1993392"/>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Unify into one Business 360 — Connect &amp; Curate</a:t>
            </a:r>
          </a:p>
        </p:txBody>
      </p:sp>
      <p:sp>
        <p:nvSpPr>
          <p:cNvPr id="17" name="Rectangle 16"/>
          <p:cNvSpPr/>
          <p:nvPr/>
        </p:nvSpPr>
        <p:spPr>
          <a:xfrm>
            <a:off x="777240" y="3026664"/>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777240" y="3026664"/>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41832"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Expand e-commerce and retail fulfilment footprint</a:t>
            </a:r>
          </a:p>
        </p:txBody>
      </p:sp>
      <p:sp>
        <p:nvSpPr>
          <p:cNvPr id="20" name="Right Arrow 19"/>
          <p:cNvSpPr/>
          <p:nvPr/>
        </p:nvSpPr>
        <p:spPr>
          <a:xfrm>
            <a:off x="5912967" y="3364992"/>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6598767" y="3026664"/>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6598767" y="3026664"/>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6763359" y="3026664"/>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Model relationships in a knowledge graph — explain the “why”</a:t>
            </a:r>
          </a:p>
        </p:txBody>
      </p:sp>
      <p:sp>
        <p:nvSpPr>
          <p:cNvPr id="24" name="Rectangle 23"/>
          <p:cNvSpPr/>
          <p:nvPr/>
        </p:nvSpPr>
        <p:spPr>
          <a:xfrm>
            <a:off x="777240" y="4059935"/>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777240" y="4059935"/>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41832"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Accelerate cash conversion and reduce DSO</a:t>
            </a:r>
          </a:p>
        </p:txBody>
      </p:sp>
      <p:sp>
        <p:nvSpPr>
          <p:cNvPr id="27" name="Right Arrow 26"/>
          <p:cNvSpPr/>
          <p:nvPr/>
        </p:nvSpPr>
        <p:spPr>
          <a:xfrm>
            <a:off x="5912967" y="4398264"/>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ectangle 27"/>
          <p:cNvSpPr/>
          <p:nvPr/>
        </p:nvSpPr>
        <p:spPr>
          <a:xfrm>
            <a:off x="6598767" y="4059935"/>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598767" y="4059935"/>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6763359" y="4059935"/>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Ground a copilot and agents — decide and act, no hallucination</a:t>
            </a:r>
          </a:p>
        </p:txBody>
      </p:sp>
      <p:sp>
        <p:nvSpPr>
          <p:cNvPr id="31" name="Rectangle 30"/>
          <p:cNvSpPr/>
          <p:nvPr/>
        </p:nvSpPr>
        <p:spPr>
          <a:xfrm>
            <a:off x="777240" y="5093208"/>
            <a:ext cx="4815687" cy="914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ectangle 31"/>
          <p:cNvSpPr/>
          <p:nvPr/>
        </p:nvSpPr>
        <p:spPr>
          <a:xfrm>
            <a:off x="777240" y="5093208"/>
            <a:ext cx="45720" cy="914400"/>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TextBox 32"/>
          <p:cNvSpPr txBox="1"/>
          <p:nvPr/>
        </p:nvSpPr>
        <p:spPr>
          <a:xfrm>
            <a:off x="941832"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Competition: Blue Dart</a:t>
            </a:r>
          </a:p>
        </p:txBody>
      </p:sp>
      <p:sp>
        <p:nvSpPr>
          <p:cNvPr id="34" name="Right Arrow 33"/>
          <p:cNvSpPr/>
          <p:nvPr/>
        </p:nvSpPr>
        <p:spPr>
          <a:xfrm>
            <a:off x="5912967" y="5431536"/>
            <a:ext cx="365760" cy="237744"/>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6598767" y="5093208"/>
            <a:ext cx="4815687" cy="9144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ectangle 35"/>
          <p:cNvSpPr/>
          <p:nvPr/>
        </p:nvSpPr>
        <p:spPr>
          <a:xfrm>
            <a:off x="6598767" y="5093208"/>
            <a:ext cx="45720" cy="9144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TextBox 36"/>
          <p:cNvSpPr txBox="1"/>
          <p:nvPr/>
        </p:nvSpPr>
        <p:spPr>
          <a:xfrm>
            <a:off x="6763359" y="5093208"/>
            <a:ext cx="4541367" cy="914400"/>
          </a:xfrm>
          <a:prstGeom prst="rect">
            <a:avLst/>
          </a:prstGeom>
          <a:noFill/>
        </p:spPr>
        <p:txBody>
          <a:bodyPr wrap="square" lIns="0" rIns="0" tIns="0" bIns="0" anchor="ctr">
            <a:spAutoFit/>
          </a:bodyPr>
          <a:lstStyle/>
          <a:p>
            <a:pPr algn="l">
              <a:lnSpc>
                <a:spcPct val="115000"/>
              </a:lnSpc>
              <a:spcBef>
                <a:spcPts val="0"/>
              </a:spcBef>
              <a:spcAft>
                <a:spcPts val="400"/>
              </a:spcAft>
            </a:pPr>
            <a:r>
              <a:rPr sz="1200" b="0" i="0">
                <a:solidFill>
                  <a:srgbClr val="051C2C"/>
                </a:solidFill>
                <a:latin typeface="Arial"/>
              </a:rPr>
              <a:t>Governed and lineage-traced — trusted by the board</a:t>
            </a:r>
          </a:p>
        </p:txBody>
      </p:sp>
      <p:sp>
        <p:nvSpPr>
          <p:cNvPr id="38" name="TextBox 37"/>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analysis; public disclosures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8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Four layers carry the business from visibility to autonomous action</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Rectangle 7"/>
          <p:cNvSpPr/>
          <p:nvPr/>
        </p:nvSpPr>
        <p:spPr>
          <a:xfrm>
            <a:off x="777240" y="176479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Rectangle 8"/>
          <p:cNvSpPr/>
          <p:nvPr/>
        </p:nvSpPr>
        <p:spPr>
          <a:xfrm>
            <a:off x="777240" y="1764792"/>
            <a:ext cx="868680" cy="932688"/>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777240" y="176479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01</a:t>
            </a:r>
          </a:p>
        </p:txBody>
      </p:sp>
      <p:sp>
        <p:nvSpPr>
          <p:cNvPr id="11" name="TextBox 10"/>
          <p:cNvSpPr txBox="1"/>
          <p:nvPr/>
        </p:nvSpPr>
        <p:spPr>
          <a:xfrm>
            <a:off x="1874519" y="1892807"/>
            <a:ext cx="9265615" cy="749808"/>
          </a:xfrm>
          <a:prstGeom prst="rect">
            <a:avLst/>
          </a:prstGeom>
          <a:noFill/>
        </p:spPr>
        <p:txBody>
          <a:bodyPr wrap="square" lIns="0" rIns="0" tIns="0" bIns="0">
            <a:spAutoFit/>
          </a:bodyPr>
          <a:lstStyle/>
          <a:p>
            <a:r>
              <a:rPr sz="1600" b="1" i="0">
                <a:solidFill>
                  <a:srgbClr val="051C2C"/>
                </a:solidFill>
                <a:latin typeface="Arial"/>
              </a:rPr>
              <a:t>Enterprise 360    </a:t>
            </a:r>
            <a:r>
              <a:rPr sz="1200" b="0" i="1">
                <a:solidFill>
                  <a:srgbClr val="2251FF"/>
                </a:solidFill>
                <a:latin typeface="Arial"/>
              </a:rPr>
              <a:t>What is happening?</a:t>
            </a:r>
          </a:p>
          <a:p>
            <a:pPr algn="l">
              <a:lnSpc>
                <a:spcPct val="120000"/>
              </a:lnSpc>
              <a:spcBef>
                <a:spcPts val="200"/>
              </a:spcBef>
              <a:spcAft>
                <a:spcPts val="400"/>
              </a:spcAft>
            </a:pPr>
            <a:r>
              <a:rPr sz="1100" b="0" i="0">
                <a:solidFill>
                  <a:srgbClr val="717D89"/>
                </a:solidFill>
                <a:latin typeface="Arial"/>
              </a:rPr>
              <a:t>Real-time, unified view of all logistics flows, orders, and assets across Accex’s network.</a:t>
            </a:r>
          </a:p>
        </p:txBody>
      </p:sp>
      <p:sp>
        <p:nvSpPr>
          <p:cNvPr id="12" name="Rectangle 11"/>
          <p:cNvSpPr/>
          <p:nvPr/>
        </p:nvSpPr>
        <p:spPr>
          <a:xfrm>
            <a:off x="777240" y="281635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2816352"/>
            <a:ext cx="868680" cy="932688"/>
          </a:xfrm>
          <a:prstGeom prst="rect">
            <a:avLst/>
          </a:prstGeom>
          <a:solidFill>
            <a:srgbClr val="0B2B45"/>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777240" y="281635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02</a:t>
            </a:r>
          </a:p>
        </p:txBody>
      </p:sp>
      <p:sp>
        <p:nvSpPr>
          <p:cNvPr id="15" name="TextBox 14"/>
          <p:cNvSpPr txBox="1"/>
          <p:nvPr/>
        </p:nvSpPr>
        <p:spPr>
          <a:xfrm>
            <a:off x="1874519" y="2944368"/>
            <a:ext cx="9265615" cy="749808"/>
          </a:xfrm>
          <a:prstGeom prst="rect">
            <a:avLst/>
          </a:prstGeom>
          <a:noFill/>
        </p:spPr>
        <p:txBody>
          <a:bodyPr wrap="square" lIns="0" rIns="0" tIns="0" bIns="0">
            <a:spAutoFit/>
          </a:bodyPr>
          <a:lstStyle/>
          <a:p>
            <a:r>
              <a:rPr sz="1600" b="1" i="0">
                <a:solidFill>
                  <a:srgbClr val="051C2C"/>
                </a:solidFill>
                <a:latin typeface="Arial"/>
              </a:rPr>
              <a:t>Knowledge Graph    </a:t>
            </a:r>
            <a:r>
              <a:rPr sz="1200" b="0" i="1">
                <a:solidFill>
                  <a:srgbClr val="2251FF"/>
                </a:solidFill>
                <a:latin typeface="Arial"/>
              </a:rPr>
              <a:t>Why is it happening?</a:t>
            </a:r>
          </a:p>
          <a:p>
            <a:pPr algn="l">
              <a:lnSpc>
                <a:spcPct val="120000"/>
              </a:lnSpc>
              <a:spcBef>
                <a:spcPts val="200"/>
              </a:spcBef>
              <a:spcAft>
                <a:spcPts val="400"/>
              </a:spcAft>
            </a:pPr>
            <a:r>
              <a:rPr sz="1100" b="0" i="0">
                <a:solidFill>
                  <a:srgbClr val="717D89"/>
                </a:solidFill>
                <a:latin typeface="Arial"/>
              </a:rPr>
              <a:t>Contextualizes every shipment, warehouse, and vendor relationship to trace root causes and impact.</a:t>
            </a:r>
          </a:p>
        </p:txBody>
      </p:sp>
      <p:sp>
        <p:nvSpPr>
          <p:cNvPr id="16" name="Rectangle 15"/>
          <p:cNvSpPr/>
          <p:nvPr/>
        </p:nvSpPr>
        <p:spPr>
          <a:xfrm>
            <a:off x="777240" y="3867911"/>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77240" y="3867911"/>
            <a:ext cx="868680" cy="932688"/>
          </a:xfrm>
          <a:prstGeom prst="rect">
            <a:avLst/>
          </a:prstGeom>
          <a:solidFill>
            <a:srgbClr val="1450C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777240" y="3867911"/>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03</a:t>
            </a:r>
          </a:p>
        </p:txBody>
      </p:sp>
      <p:sp>
        <p:nvSpPr>
          <p:cNvPr id="19" name="TextBox 18"/>
          <p:cNvSpPr txBox="1"/>
          <p:nvPr/>
        </p:nvSpPr>
        <p:spPr>
          <a:xfrm>
            <a:off x="1874519" y="3995927"/>
            <a:ext cx="9265615" cy="749808"/>
          </a:xfrm>
          <a:prstGeom prst="rect">
            <a:avLst/>
          </a:prstGeom>
          <a:noFill/>
        </p:spPr>
        <p:txBody>
          <a:bodyPr wrap="square" lIns="0" rIns="0" tIns="0" bIns="0">
            <a:spAutoFit/>
          </a:bodyPr>
          <a:lstStyle/>
          <a:p>
            <a:r>
              <a:rPr sz="1600" b="1" i="0">
                <a:solidFill>
                  <a:srgbClr val="051C2C"/>
                </a:solidFill>
                <a:latin typeface="Arial"/>
              </a:rPr>
              <a:t>AI Copilot    </a:t>
            </a:r>
            <a:r>
              <a:rPr sz="1200" b="0" i="1">
                <a:solidFill>
                  <a:srgbClr val="2251FF"/>
                </a:solidFill>
                <a:latin typeface="Arial"/>
              </a:rPr>
              <a:t>Tell me, in plain language</a:t>
            </a:r>
          </a:p>
          <a:p>
            <a:pPr algn="l">
              <a:lnSpc>
                <a:spcPct val="120000"/>
              </a:lnSpc>
              <a:spcBef>
                <a:spcPts val="200"/>
              </a:spcBef>
              <a:spcAft>
                <a:spcPts val="400"/>
              </a:spcAft>
            </a:pPr>
            <a:r>
              <a:rPr sz="1100" b="0" i="0">
                <a:solidFill>
                  <a:srgbClr val="717D89"/>
                </a:solidFill>
                <a:latin typeface="Arial"/>
              </a:rPr>
              <a:t>Conversational, explainable answers to business questions — grounded in Accex’s real data, not just reports.</a:t>
            </a:r>
          </a:p>
        </p:txBody>
      </p:sp>
      <p:sp>
        <p:nvSpPr>
          <p:cNvPr id="20" name="Rectangle 19"/>
          <p:cNvSpPr/>
          <p:nvPr/>
        </p:nvSpPr>
        <p:spPr>
          <a:xfrm>
            <a:off x="777240" y="4919472"/>
            <a:ext cx="10637215" cy="932688"/>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77240" y="4919472"/>
            <a:ext cx="868680" cy="932688"/>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777240" y="4919472"/>
            <a:ext cx="868680" cy="932688"/>
          </a:xfrm>
          <a:prstGeom prst="rect">
            <a:avLst/>
          </a:prstGeom>
          <a:noFill/>
        </p:spPr>
        <p:txBody>
          <a:bodyPr wrap="square" lIns="0" rIns="0" tIns="0" bIns="0" anchor="ctr">
            <a:spAutoFit/>
          </a:bodyPr>
          <a:lstStyle/>
          <a:p>
            <a:pPr algn="ctr">
              <a:lnSpc>
                <a:spcPct val="105000"/>
              </a:lnSpc>
              <a:spcBef>
                <a:spcPts val="0"/>
              </a:spcBef>
              <a:spcAft>
                <a:spcPts val="400"/>
              </a:spcAft>
            </a:pPr>
            <a:r>
              <a:rPr sz="2600" b="1" i="0">
                <a:solidFill>
                  <a:srgbClr val="FFFFFF"/>
                </a:solidFill>
                <a:latin typeface="Arial"/>
              </a:rPr>
              <a:t>04</a:t>
            </a:r>
          </a:p>
        </p:txBody>
      </p:sp>
      <p:sp>
        <p:nvSpPr>
          <p:cNvPr id="23" name="TextBox 22"/>
          <p:cNvSpPr txBox="1"/>
          <p:nvPr/>
        </p:nvSpPr>
        <p:spPr>
          <a:xfrm>
            <a:off x="1874519" y="5047488"/>
            <a:ext cx="9265615" cy="749808"/>
          </a:xfrm>
          <a:prstGeom prst="rect">
            <a:avLst/>
          </a:prstGeom>
          <a:noFill/>
        </p:spPr>
        <p:txBody>
          <a:bodyPr wrap="square" lIns="0" rIns="0" tIns="0" bIns="0">
            <a:spAutoFit/>
          </a:bodyPr>
          <a:lstStyle/>
          <a:p>
            <a:r>
              <a:rPr sz="1600" b="1" i="0">
                <a:solidFill>
                  <a:srgbClr val="051C2C"/>
                </a:solidFill>
                <a:latin typeface="Arial"/>
              </a:rPr>
              <a:t>Agent Factory    </a:t>
            </a:r>
            <a:r>
              <a:rPr sz="1200" b="0" i="1">
                <a:solidFill>
                  <a:srgbClr val="2251FF"/>
                </a:solidFill>
                <a:latin typeface="Arial"/>
              </a:rPr>
              <a:t>Don't just tell me — fix it</a:t>
            </a:r>
          </a:p>
          <a:p>
            <a:pPr algn="l">
              <a:lnSpc>
                <a:spcPct val="120000"/>
              </a:lnSpc>
              <a:spcBef>
                <a:spcPts val="200"/>
              </a:spcBef>
              <a:spcAft>
                <a:spcPts val="400"/>
              </a:spcAft>
            </a:pPr>
            <a:r>
              <a:rPr sz="1100" b="0" i="0">
                <a:solidFill>
                  <a:srgbClr val="717D89"/>
                </a:solidFill>
                <a:latin typeface="Arial"/>
              </a:rPr>
              <a:t>Autonomous agents that detect, decide, and act to resolve issues or capture value — with audit trails.</a:t>
            </a:r>
          </a:p>
        </p:txBody>
      </p:sp>
      <p:sp>
        <p:nvSpPr>
          <p:cNvPr id="24" name="TextBox 23"/>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reference architecture</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TextBox 1"/>
          <p:cNvSpPr txBox="1"/>
          <p:nvPr/>
        </p:nvSpPr>
        <p:spPr>
          <a:xfrm>
            <a:off x="777240" y="274320"/>
            <a:ext cx="9539935" cy="274320"/>
          </a:xfrm>
          <a:prstGeom prst="rect">
            <a:avLst/>
          </a:prstGeom>
          <a:noFill/>
        </p:spPr>
        <p:txBody>
          <a:bodyPr wrap="square" lIns="0" rIns="0" tIns="0" bIns="0">
            <a:spAutoFit/>
          </a:bodyPr>
          <a:lstStyle/>
          <a:p>
            <a:r>
              <a:rPr sz="900" b="0" i="0">
                <a:solidFill>
                  <a:srgbClr val="9DA8B3"/>
                </a:solidFill>
                <a:latin typeface="Arial"/>
              </a:rPr>
              <a:t>CONTEXT</a:t>
            </a:r>
            <a:r>
              <a:rPr sz="900" b="0" i="0">
                <a:solidFill>
                  <a:srgbClr val="9DA8B3"/>
                </a:solidFill>
                <a:latin typeface="Arial"/>
              </a:rPr>
              <a:t>      </a:t>
            </a:r>
            <a:r>
              <a:rPr sz="900" b="1" i="0">
                <a:solidFill>
                  <a:srgbClr val="2251FF"/>
                </a:solidFill>
                <a:latin typeface="Arial"/>
              </a:rPr>
              <a:t>APPROACH</a:t>
            </a:r>
            <a:r>
              <a:rPr sz="900" b="0" i="0">
                <a:solidFill>
                  <a:srgbClr val="9DA8B3"/>
                </a:solidFill>
                <a:latin typeface="Arial"/>
              </a:rPr>
              <a:t>      </a:t>
            </a:r>
            <a:r>
              <a:rPr sz="900" b="0" i="0">
                <a:solidFill>
                  <a:srgbClr val="9DA8B3"/>
                </a:solidFill>
                <a:latin typeface="Arial"/>
              </a:rPr>
              <a:t>PROOF</a:t>
            </a:r>
            <a:r>
              <a:rPr sz="900" b="0" i="0">
                <a:solidFill>
                  <a:srgbClr val="9DA8B3"/>
                </a:solidFill>
                <a:latin typeface="Arial"/>
              </a:rPr>
              <a:t>      </a:t>
            </a:r>
            <a:r>
              <a:rPr sz="900" b="0" i="0">
                <a:solidFill>
                  <a:srgbClr val="9DA8B3"/>
                </a:solidFill>
                <a:latin typeface="Arial"/>
              </a:rPr>
              <a:t>VALUE</a:t>
            </a:r>
            <a:r>
              <a:rPr sz="900" b="0" i="0">
                <a:solidFill>
                  <a:srgbClr val="9DA8B3"/>
                </a:solidFill>
                <a:latin typeface="Arial"/>
              </a:rPr>
              <a:t>      </a:t>
            </a:r>
            <a:r>
              <a:rPr sz="900" b="0" i="0">
                <a:solidFill>
                  <a:srgbClr val="9DA8B3"/>
                </a:solidFill>
                <a:latin typeface="Arial"/>
              </a:rPr>
              <a:t>PLAN</a:t>
            </a:r>
          </a:p>
        </p:txBody>
      </p:sp>
      <p:sp>
        <p:nvSpPr>
          <p:cNvPr id="3" name="TextBox 2"/>
          <p:cNvSpPr txBox="1"/>
          <p:nvPr/>
        </p:nvSpPr>
        <p:spPr>
          <a:xfrm>
            <a:off x="10317175" y="274320"/>
            <a:ext cx="1097280" cy="274320"/>
          </a:xfrm>
          <a:prstGeom prst="rect">
            <a:avLst/>
          </a:prstGeom>
          <a:noFill/>
        </p:spPr>
        <p:txBody>
          <a:bodyPr wrap="square" lIns="0" rIns="0" tIns="0" bIns="0">
            <a:spAutoFit/>
          </a:bodyPr>
          <a:lstStyle/>
          <a:p>
            <a:pPr algn="r">
              <a:lnSpc>
                <a:spcPct val="105000"/>
              </a:lnSpc>
              <a:spcBef>
                <a:spcPts val="0"/>
              </a:spcBef>
              <a:spcAft>
                <a:spcPts val="400"/>
              </a:spcAft>
            </a:pPr>
            <a:r>
              <a:rPr sz="900" b="0" i="0">
                <a:solidFill>
                  <a:srgbClr val="9DA8B3"/>
                </a:solidFill>
                <a:latin typeface="Arial"/>
              </a:rPr>
              <a:t>9 / 20</a:t>
            </a:r>
          </a:p>
        </p:txBody>
      </p:sp>
      <p:cxnSp>
        <p:nvCxnSpPr>
          <p:cNvPr id="4" name="Connector 3"/>
          <p:cNvCxnSpPr/>
          <p:nvPr/>
        </p:nvCxnSpPr>
        <p:spPr>
          <a:xfrm>
            <a:off x="777240" y="6437376"/>
            <a:ext cx="10637215" cy="0"/>
          </a:xfrm>
          <a:prstGeom prst="bentConnector3">
            <a:avLst/>
          </a:prstGeom>
          <a:ln w="6350">
            <a:solidFill>
              <a:srgbClr val="D7DCE1"/>
            </a:solidFill>
          </a:ln>
        </p:spPr>
        <p:style>
          <a:lnRef idx="2">
            <a:schemeClr val="accent1"/>
          </a:lnRef>
          <a:fillRef idx="0">
            <a:schemeClr val="accent1"/>
          </a:fillRef>
          <a:effectRef idx="1">
            <a:schemeClr val="accent1"/>
          </a:effectRef>
          <a:fontRef idx="minor">
            <a:schemeClr val="tx1"/>
          </a:fontRef>
        </p:style>
      </p:cxnSp>
      <p:sp>
        <p:nvSpPr>
          <p:cNvPr id="5" name="TextBox 4"/>
          <p:cNvSpPr txBox="1"/>
          <p:nvPr/>
        </p:nvSpPr>
        <p:spPr>
          <a:xfrm>
            <a:off x="777240" y="6492240"/>
            <a:ext cx="10637215" cy="256032"/>
          </a:xfrm>
          <a:prstGeom prst="rect">
            <a:avLst/>
          </a:prstGeom>
          <a:noFill/>
        </p:spPr>
        <p:txBody>
          <a:bodyPr wrap="square" lIns="0" rIns="0" tIns="0" bIns="0">
            <a:spAutoFit/>
          </a:bodyPr>
          <a:lstStyle/>
          <a:p>
            <a:r>
              <a:rPr sz="800" b="1" i="0">
                <a:solidFill>
                  <a:srgbClr val="2251FF"/>
                </a:solidFill>
                <a:latin typeface="Arial"/>
              </a:rPr>
              <a:t>SCIKIQ</a:t>
            </a:r>
            <a:r>
              <a:rPr sz="800" b="0" i="0">
                <a:solidFill>
                  <a:srgbClr val="717D89"/>
                </a:solidFill>
                <a:latin typeface="Arial"/>
              </a:rPr>
              <a:t>  ×  Accex Supply Chain Private Limited   |   Confidential</a:t>
            </a:r>
          </a:p>
        </p:txBody>
      </p:sp>
      <p:sp>
        <p:nvSpPr>
          <p:cNvPr id="6" name="TextBox 5"/>
          <p:cNvSpPr txBox="1"/>
          <p:nvPr/>
        </p:nvSpPr>
        <p:spPr>
          <a:xfrm>
            <a:off x="777240" y="658368"/>
            <a:ext cx="10637215" cy="868680"/>
          </a:xfrm>
          <a:prstGeom prst="rect">
            <a:avLst/>
          </a:prstGeom>
          <a:noFill/>
        </p:spPr>
        <p:txBody>
          <a:bodyPr wrap="square" lIns="0" rIns="0" tIns="0" bIns="0">
            <a:spAutoFit/>
          </a:bodyPr>
          <a:lstStyle/>
          <a:p>
            <a:pPr algn="l">
              <a:lnSpc>
                <a:spcPct val="106000"/>
              </a:lnSpc>
              <a:spcBef>
                <a:spcPts val="0"/>
              </a:spcBef>
              <a:spcAft>
                <a:spcPts val="400"/>
              </a:spcAft>
            </a:pPr>
            <a:r>
              <a:rPr sz="2200" b="1" i="0">
                <a:solidFill>
                  <a:srgbClr val="051C2C"/>
                </a:solidFill>
                <a:latin typeface="Arial"/>
              </a:rPr>
              <a:t>How we unify Accex’s data into one business 360</a:t>
            </a:r>
          </a:p>
        </p:txBody>
      </p:sp>
      <p:cxnSp>
        <p:nvCxnSpPr>
          <p:cNvPr id="7" name="Connector 6"/>
          <p:cNvCxnSpPr/>
          <p:nvPr/>
        </p:nvCxnSpPr>
        <p:spPr>
          <a:xfrm>
            <a:off x="777240" y="1481328"/>
            <a:ext cx="10637215" cy="0"/>
          </a:xfrm>
          <a:prstGeom prst="bentConnector3">
            <a:avLst/>
          </a:prstGeom>
          <a:ln w="19050">
            <a:solidFill>
              <a:srgbClr val="051C2C"/>
            </a:solidFill>
          </a:ln>
        </p:spPr>
        <p:style>
          <a:lnRef idx="2">
            <a:schemeClr val="accent1"/>
          </a:lnRef>
          <a:fillRef idx="0">
            <a:schemeClr val="accent1"/>
          </a:fillRef>
          <a:effectRef idx="1">
            <a:schemeClr val="accent1"/>
          </a:effectRef>
          <a:fontRef idx="minor">
            <a:schemeClr val="tx1"/>
          </a:fontRef>
        </p:style>
      </p:cxnSp>
      <p:sp>
        <p:nvSpPr>
          <p:cNvPr id="8" name="TextBox 7"/>
          <p:cNvSpPr txBox="1"/>
          <p:nvPr/>
        </p:nvSpPr>
        <p:spPr>
          <a:xfrm>
            <a:off x="777240" y="1645920"/>
            <a:ext cx="29260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717D89"/>
                </a:solidFill>
                <a:latin typeface="Arial"/>
              </a:rPr>
              <a:t>SYSTEMS TODAY — SILOED</a:t>
            </a:r>
          </a:p>
        </p:txBody>
      </p:sp>
      <p:sp>
        <p:nvSpPr>
          <p:cNvPr id="9" name="TextBox 8"/>
          <p:cNvSpPr txBox="1"/>
          <p:nvPr/>
        </p:nvSpPr>
        <p:spPr>
          <a:xfrm>
            <a:off x="4160520" y="1645920"/>
            <a:ext cx="3840480"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UNIFY · NO DATA MOVEMENT</a:t>
            </a:r>
          </a:p>
        </p:txBody>
      </p:sp>
      <p:sp>
        <p:nvSpPr>
          <p:cNvPr id="10" name="TextBox 9"/>
          <p:cNvSpPr txBox="1"/>
          <p:nvPr/>
        </p:nvSpPr>
        <p:spPr>
          <a:xfrm>
            <a:off x="8458200" y="1645920"/>
            <a:ext cx="2956255" cy="274320"/>
          </a:xfrm>
          <a:prstGeom prst="rect">
            <a:avLst/>
          </a:prstGeom>
          <a:noFill/>
        </p:spPr>
        <p:txBody>
          <a:bodyPr wrap="square" lIns="0" rIns="0" tIns="0" bIns="0">
            <a:spAutoFit/>
          </a:bodyPr>
          <a:lstStyle/>
          <a:p>
            <a:pPr algn="l">
              <a:lnSpc>
                <a:spcPct val="105000"/>
              </a:lnSpc>
              <a:spcBef>
                <a:spcPts val="0"/>
              </a:spcBef>
              <a:spcAft>
                <a:spcPts val="400"/>
              </a:spcAft>
            </a:pPr>
            <a:r>
              <a:rPr sz="950" b="1" i="0">
                <a:solidFill>
                  <a:srgbClr val="2251FF"/>
                </a:solidFill>
                <a:latin typeface="Arial"/>
              </a:rPr>
              <a:t>BUSINESS 360s — ENTITIES</a:t>
            </a:r>
          </a:p>
        </p:txBody>
      </p:sp>
      <p:sp>
        <p:nvSpPr>
          <p:cNvPr id="11" name="Right Arrow 10"/>
          <p:cNvSpPr/>
          <p:nvPr/>
        </p:nvSpPr>
        <p:spPr>
          <a:xfrm>
            <a:off x="3758183"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ight Arrow 11"/>
          <p:cNvSpPr/>
          <p:nvPr/>
        </p:nvSpPr>
        <p:spPr>
          <a:xfrm>
            <a:off x="8055864" y="3410712"/>
            <a:ext cx="347472" cy="292608"/>
          </a:xfrm>
          <a:prstGeom prst="rightArrow">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777240" y="1956816"/>
            <a:ext cx="2926080"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777240" y="1956816"/>
            <a:ext cx="2926080" cy="54864"/>
          </a:xfrm>
          <a:prstGeom prst="rect">
            <a:avLst/>
          </a:prstGeom>
          <a:solidFill>
            <a:srgbClr val="717D8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ectangle 14"/>
          <p:cNvSpPr/>
          <p:nvPr/>
        </p:nvSpPr>
        <p:spPr>
          <a:xfrm>
            <a:off x="941832" y="215798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1088136" y="215798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Transport Management System (TMS)</a:t>
            </a:r>
          </a:p>
        </p:txBody>
      </p:sp>
      <p:sp>
        <p:nvSpPr>
          <p:cNvPr id="17" name="Rectangle 16"/>
          <p:cNvSpPr/>
          <p:nvPr/>
        </p:nvSpPr>
        <p:spPr>
          <a:xfrm>
            <a:off x="941832" y="251231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1088136" y="251231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Warehouse Management System (WMS)</a:t>
            </a:r>
          </a:p>
        </p:txBody>
      </p:sp>
      <p:sp>
        <p:nvSpPr>
          <p:cNvPr id="19" name="Rectangle 18"/>
          <p:cNvSpPr/>
          <p:nvPr/>
        </p:nvSpPr>
        <p:spPr>
          <a:xfrm>
            <a:off x="941832" y="286664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1088136" y="286664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ERP (Finance)</a:t>
            </a:r>
          </a:p>
        </p:txBody>
      </p:sp>
      <p:sp>
        <p:nvSpPr>
          <p:cNvPr id="21" name="Rectangle 20"/>
          <p:cNvSpPr/>
          <p:nvPr/>
        </p:nvSpPr>
        <p:spPr>
          <a:xfrm>
            <a:off x="941832" y="322097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1088136" y="322097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CRM</a:t>
            </a:r>
          </a:p>
        </p:txBody>
      </p:sp>
      <p:sp>
        <p:nvSpPr>
          <p:cNvPr id="23" name="Rectangle 22"/>
          <p:cNvSpPr/>
          <p:nvPr/>
        </p:nvSpPr>
        <p:spPr>
          <a:xfrm>
            <a:off x="941832" y="357530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1088136" y="357530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Fleet Management</a:t>
            </a:r>
          </a:p>
        </p:txBody>
      </p:sp>
      <p:sp>
        <p:nvSpPr>
          <p:cNvPr id="25" name="Rectangle 24"/>
          <p:cNvSpPr/>
          <p:nvPr/>
        </p:nvSpPr>
        <p:spPr>
          <a:xfrm>
            <a:off x="941832" y="392963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1088136" y="392963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Vendor Management</a:t>
            </a:r>
          </a:p>
        </p:txBody>
      </p:sp>
      <p:sp>
        <p:nvSpPr>
          <p:cNvPr id="27" name="Rectangle 26"/>
          <p:cNvSpPr/>
          <p:nvPr/>
        </p:nvSpPr>
        <p:spPr>
          <a:xfrm>
            <a:off x="941832" y="428396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1088136" y="428396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Order Management</a:t>
            </a:r>
          </a:p>
        </p:txBody>
      </p:sp>
      <p:sp>
        <p:nvSpPr>
          <p:cNvPr id="29" name="Rectangle 28"/>
          <p:cNvSpPr/>
          <p:nvPr/>
        </p:nvSpPr>
        <p:spPr>
          <a:xfrm>
            <a:off x="941832" y="4638294"/>
            <a:ext cx="2596896" cy="281178"/>
          </a:xfrm>
          <a:prstGeom prst="rect">
            <a:avLst/>
          </a:prstGeom>
          <a:solidFill>
            <a:srgbClr val="FFFFFF"/>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TextBox 29"/>
          <p:cNvSpPr txBox="1"/>
          <p:nvPr/>
        </p:nvSpPr>
        <p:spPr>
          <a:xfrm>
            <a:off x="1088136" y="4638294"/>
            <a:ext cx="2340864" cy="281178"/>
          </a:xfrm>
          <a:prstGeom prst="rect">
            <a:avLst/>
          </a:prstGeom>
          <a:noFill/>
        </p:spPr>
        <p:txBody>
          <a:bodyPr wrap="square" lIns="0" rIns="0" tIns="0" bIns="0" anchor="ctr">
            <a:spAutoFit/>
          </a:bodyPr>
          <a:lstStyle/>
          <a:p>
            <a:pPr algn="l">
              <a:lnSpc>
                <a:spcPct val="105000"/>
              </a:lnSpc>
              <a:spcBef>
                <a:spcPts val="0"/>
              </a:spcBef>
              <a:spcAft>
                <a:spcPts val="400"/>
              </a:spcAft>
            </a:pPr>
            <a:r>
              <a:rPr sz="1050" b="0" i="0">
                <a:solidFill>
                  <a:srgbClr val="051C2C"/>
                </a:solidFill>
                <a:latin typeface="Arial"/>
              </a:rPr>
              <a:t>Collections Dashboard</a:t>
            </a:r>
          </a:p>
        </p:txBody>
      </p:sp>
      <p:sp>
        <p:nvSpPr>
          <p:cNvPr id="31" name="Rectangle 30"/>
          <p:cNvSpPr/>
          <p:nvPr/>
        </p:nvSpPr>
        <p:spPr>
          <a:xfrm>
            <a:off x="4160520" y="1956816"/>
            <a:ext cx="3840480" cy="3200400"/>
          </a:xfrm>
          <a:prstGeom prst="rect">
            <a:avLst/>
          </a:prstGeom>
          <a:solidFill>
            <a:srgbClr val="051C2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TextBox 31"/>
          <p:cNvSpPr txBox="1"/>
          <p:nvPr/>
        </p:nvSpPr>
        <p:spPr>
          <a:xfrm>
            <a:off x="4416552" y="210312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Connect</a:t>
            </a:r>
          </a:p>
          <a:p>
            <a:pPr algn="l">
              <a:lnSpc>
                <a:spcPct val="118000"/>
              </a:lnSpc>
              <a:spcBef>
                <a:spcPts val="200"/>
              </a:spcBef>
              <a:spcAft>
                <a:spcPts val="400"/>
              </a:spcAft>
            </a:pPr>
            <a:r>
              <a:rPr sz="1000" b="0" i="0">
                <a:solidFill>
                  <a:srgbClr val="C4D0DC"/>
                </a:solidFill>
                <a:latin typeface="Arial"/>
              </a:rPr>
              <a:t>200+ pre-built connectors ingest data from TMS, WMS, ERP, CRM, and vendor systems — no code needed.</a:t>
            </a:r>
          </a:p>
        </p:txBody>
      </p:sp>
      <p:sp>
        <p:nvSpPr>
          <p:cNvPr id="33" name="TextBox 32"/>
          <p:cNvSpPr txBox="1"/>
          <p:nvPr/>
        </p:nvSpPr>
        <p:spPr>
          <a:xfrm>
            <a:off x="4416552" y="285750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Contextualize</a:t>
            </a:r>
          </a:p>
          <a:p>
            <a:pPr algn="l">
              <a:lnSpc>
                <a:spcPct val="118000"/>
              </a:lnSpc>
              <a:spcBef>
                <a:spcPts val="200"/>
              </a:spcBef>
              <a:spcAft>
                <a:spcPts val="400"/>
              </a:spcAft>
            </a:pPr>
            <a:r>
              <a:rPr sz="1000" b="0" i="0">
                <a:solidFill>
                  <a:srgbClr val="C4D0DC"/>
                </a:solidFill>
                <a:latin typeface="Arial"/>
              </a:rPr>
              <a:t>Business entities (orders, assets, clients, routes) are mapped and tagged, ready for graph modeling.</a:t>
            </a:r>
          </a:p>
        </p:txBody>
      </p:sp>
      <p:sp>
        <p:nvSpPr>
          <p:cNvPr id="34" name="TextBox 33"/>
          <p:cNvSpPr txBox="1"/>
          <p:nvPr/>
        </p:nvSpPr>
        <p:spPr>
          <a:xfrm>
            <a:off x="4416552" y="361188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Resolve &amp; model</a:t>
            </a:r>
          </a:p>
          <a:p>
            <a:pPr algn="l">
              <a:lnSpc>
                <a:spcPct val="118000"/>
              </a:lnSpc>
              <a:spcBef>
                <a:spcPts val="200"/>
              </a:spcBef>
              <a:spcAft>
                <a:spcPts val="400"/>
              </a:spcAft>
            </a:pPr>
            <a:r>
              <a:rPr sz="1000" b="0" i="0">
                <a:solidFill>
                  <a:srgbClr val="C4D0DC"/>
                </a:solidFill>
                <a:latin typeface="Arial"/>
              </a:rPr>
              <a:t>Duplicates and conflicts resolved; relationships modeled into a living knowledge graph.</a:t>
            </a:r>
          </a:p>
        </p:txBody>
      </p:sp>
      <p:sp>
        <p:nvSpPr>
          <p:cNvPr id="35" name="TextBox 34"/>
          <p:cNvSpPr txBox="1"/>
          <p:nvPr/>
        </p:nvSpPr>
        <p:spPr>
          <a:xfrm>
            <a:off x="4416552" y="4366260"/>
            <a:ext cx="3383280" cy="644652"/>
          </a:xfrm>
          <a:prstGeom prst="rect">
            <a:avLst/>
          </a:prstGeom>
          <a:noFill/>
        </p:spPr>
        <p:txBody>
          <a:bodyPr wrap="square" lIns="0" rIns="0" tIns="0" bIns="0">
            <a:spAutoFit/>
          </a:bodyPr>
          <a:lstStyle/>
          <a:p>
            <a:pPr algn="l">
              <a:lnSpc>
                <a:spcPct val="105000"/>
              </a:lnSpc>
              <a:spcBef>
                <a:spcPts val="0"/>
              </a:spcBef>
              <a:spcAft>
                <a:spcPts val="400"/>
              </a:spcAft>
            </a:pPr>
            <a:r>
              <a:rPr sz="1300" b="1" i="0">
                <a:solidFill>
                  <a:srgbClr val="FFFFFF"/>
                </a:solidFill>
                <a:latin typeface="Arial"/>
              </a:rPr>
              <a:t>Govern</a:t>
            </a:r>
          </a:p>
          <a:p>
            <a:pPr algn="l">
              <a:lnSpc>
                <a:spcPct val="118000"/>
              </a:lnSpc>
              <a:spcBef>
                <a:spcPts val="200"/>
              </a:spcBef>
              <a:spcAft>
                <a:spcPts val="400"/>
              </a:spcAft>
            </a:pPr>
            <a:r>
              <a:rPr sz="1000" b="0" i="0">
                <a:solidFill>
                  <a:srgbClr val="C4D0DC"/>
                </a:solidFill>
                <a:latin typeface="Arial"/>
              </a:rPr>
              <a:t>Lineage, quality, and compliance controls applied; data ready for AI and audit.</a:t>
            </a:r>
          </a:p>
        </p:txBody>
      </p:sp>
      <p:sp>
        <p:nvSpPr>
          <p:cNvPr id="36" name="Rectangle 35"/>
          <p:cNvSpPr/>
          <p:nvPr/>
        </p:nvSpPr>
        <p:spPr>
          <a:xfrm>
            <a:off x="8458200" y="1956816"/>
            <a:ext cx="2956255" cy="3200400"/>
          </a:xfrm>
          <a:prstGeom prst="rect">
            <a:avLst/>
          </a:prstGeom>
          <a:solidFill>
            <a:srgbClr val="F2F4F6"/>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ectangle 36"/>
          <p:cNvSpPr/>
          <p:nvPr/>
        </p:nvSpPr>
        <p:spPr>
          <a:xfrm>
            <a:off x="8458200" y="1956816"/>
            <a:ext cx="2956255" cy="54864"/>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TextBox 37"/>
          <p:cNvSpPr txBox="1"/>
          <p:nvPr/>
        </p:nvSpPr>
        <p:spPr>
          <a:xfrm>
            <a:off x="8641080" y="2121408"/>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Customer 360</a:t>
            </a:r>
          </a:p>
          <a:p>
            <a:pPr algn="l">
              <a:lnSpc>
                <a:spcPct val="105000"/>
              </a:lnSpc>
              <a:spcBef>
                <a:spcPts val="100"/>
              </a:spcBef>
              <a:spcAft>
                <a:spcPts val="400"/>
              </a:spcAft>
            </a:pPr>
            <a:r>
              <a:rPr sz="900" b="0" i="0">
                <a:solidFill>
                  <a:srgbClr val="717D89"/>
                </a:solidFill>
                <a:latin typeface="Arial"/>
              </a:rPr>
              <a:t>CRM, TMS, ERP</a:t>
            </a:r>
          </a:p>
        </p:txBody>
      </p:sp>
      <p:sp>
        <p:nvSpPr>
          <p:cNvPr id="39" name="TextBox 38"/>
          <p:cNvSpPr txBox="1"/>
          <p:nvPr/>
        </p:nvSpPr>
        <p:spPr>
          <a:xfrm>
            <a:off x="8641080" y="2706624"/>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Order 360</a:t>
            </a:r>
          </a:p>
          <a:p>
            <a:pPr algn="l">
              <a:lnSpc>
                <a:spcPct val="105000"/>
              </a:lnSpc>
              <a:spcBef>
                <a:spcPts val="100"/>
              </a:spcBef>
              <a:spcAft>
                <a:spcPts val="400"/>
              </a:spcAft>
            </a:pPr>
            <a:r>
              <a:rPr sz="900" b="0" i="0">
                <a:solidFill>
                  <a:srgbClr val="717D89"/>
                </a:solidFill>
                <a:latin typeface="Arial"/>
              </a:rPr>
              <a:t>TMS, WMS, ERP</a:t>
            </a:r>
          </a:p>
        </p:txBody>
      </p:sp>
      <p:sp>
        <p:nvSpPr>
          <p:cNvPr id="40" name="TextBox 39"/>
          <p:cNvSpPr txBox="1"/>
          <p:nvPr/>
        </p:nvSpPr>
        <p:spPr>
          <a:xfrm>
            <a:off x="8641080" y="3291840"/>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Asset 360</a:t>
            </a:r>
          </a:p>
          <a:p>
            <a:pPr algn="l">
              <a:lnSpc>
                <a:spcPct val="105000"/>
              </a:lnSpc>
              <a:spcBef>
                <a:spcPts val="100"/>
              </a:spcBef>
              <a:spcAft>
                <a:spcPts val="400"/>
              </a:spcAft>
            </a:pPr>
            <a:r>
              <a:rPr sz="900" b="0" i="0">
                <a:solidFill>
                  <a:srgbClr val="717D89"/>
                </a:solidFill>
                <a:latin typeface="Arial"/>
              </a:rPr>
              <a:t>Fleet Mgmt, WMS, TMS</a:t>
            </a:r>
          </a:p>
        </p:txBody>
      </p:sp>
      <p:sp>
        <p:nvSpPr>
          <p:cNvPr id="41" name="TextBox 40"/>
          <p:cNvSpPr txBox="1"/>
          <p:nvPr/>
        </p:nvSpPr>
        <p:spPr>
          <a:xfrm>
            <a:off x="8641080" y="3877056"/>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Vendor 360</a:t>
            </a:r>
          </a:p>
          <a:p>
            <a:pPr algn="l">
              <a:lnSpc>
                <a:spcPct val="105000"/>
              </a:lnSpc>
              <a:spcBef>
                <a:spcPts val="100"/>
              </a:spcBef>
              <a:spcAft>
                <a:spcPts val="400"/>
              </a:spcAft>
            </a:pPr>
            <a:r>
              <a:rPr sz="900" b="0" i="0">
                <a:solidFill>
                  <a:srgbClr val="717D89"/>
                </a:solidFill>
                <a:latin typeface="Arial"/>
              </a:rPr>
              <a:t>Vendor Mgmt, TMS</a:t>
            </a:r>
          </a:p>
        </p:txBody>
      </p:sp>
      <p:sp>
        <p:nvSpPr>
          <p:cNvPr id="42" name="TextBox 41"/>
          <p:cNvSpPr txBox="1"/>
          <p:nvPr/>
        </p:nvSpPr>
        <p:spPr>
          <a:xfrm>
            <a:off x="8641080" y="4462272"/>
            <a:ext cx="2608783" cy="539496"/>
          </a:xfrm>
          <a:prstGeom prst="rect">
            <a:avLst/>
          </a:prstGeom>
          <a:noFill/>
        </p:spPr>
        <p:txBody>
          <a:bodyPr wrap="square" lIns="0" rIns="0" tIns="0" bIns="0">
            <a:spAutoFit/>
          </a:bodyPr>
          <a:lstStyle/>
          <a:p>
            <a:pPr algn="l">
              <a:lnSpc>
                <a:spcPct val="100000"/>
              </a:lnSpc>
              <a:spcBef>
                <a:spcPts val="0"/>
              </a:spcBef>
              <a:spcAft>
                <a:spcPts val="400"/>
              </a:spcAft>
            </a:pPr>
            <a:r>
              <a:rPr sz="1200" b="1" i="0">
                <a:solidFill>
                  <a:srgbClr val="0B2B45"/>
                </a:solidFill>
                <a:latin typeface="Arial"/>
              </a:rPr>
              <a:t>Finance 360</a:t>
            </a:r>
          </a:p>
          <a:p>
            <a:pPr algn="l">
              <a:lnSpc>
                <a:spcPct val="105000"/>
              </a:lnSpc>
              <a:spcBef>
                <a:spcPts val="100"/>
              </a:spcBef>
              <a:spcAft>
                <a:spcPts val="400"/>
              </a:spcAft>
            </a:pPr>
            <a:r>
              <a:rPr sz="900" b="0" i="0">
                <a:solidFill>
                  <a:srgbClr val="717D89"/>
                </a:solidFill>
                <a:latin typeface="Arial"/>
              </a:rPr>
              <a:t>ERP, Collections Dashboard</a:t>
            </a:r>
          </a:p>
        </p:txBody>
      </p:sp>
      <p:sp>
        <p:nvSpPr>
          <p:cNvPr id="43" name="Rectangle 42"/>
          <p:cNvSpPr/>
          <p:nvPr/>
        </p:nvSpPr>
        <p:spPr>
          <a:xfrm>
            <a:off x="777240" y="5266944"/>
            <a:ext cx="10637215" cy="457200"/>
          </a:xfrm>
          <a:prstGeom prst="rect">
            <a:avLst/>
          </a:prstGeom>
          <a:solidFill>
            <a:srgbClr val="E9EEFE"/>
          </a:solidFill>
          <a:ln w="6350">
            <a:solidFill>
              <a:srgbClr val="D7DCE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4" name="Rectangle 43"/>
          <p:cNvSpPr/>
          <p:nvPr/>
        </p:nvSpPr>
        <p:spPr>
          <a:xfrm>
            <a:off x="777240" y="5266944"/>
            <a:ext cx="54864" cy="457200"/>
          </a:xfrm>
          <a:prstGeom prst="rect">
            <a:avLst/>
          </a:prstGeom>
          <a:solidFill>
            <a:srgbClr val="2251FF"/>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5" name="TextBox 44"/>
          <p:cNvSpPr txBox="1"/>
          <p:nvPr/>
        </p:nvSpPr>
        <p:spPr>
          <a:xfrm>
            <a:off x="960120" y="5266944"/>
            <a:ext cx="10271455" cy="457200"/>
          </a:xfrm>
          <a:prstGeom prst="rect">
            <a:avLst/>
          </a:prstGeom>
          <a:noFill/>
        </p:spPr>
        <p:txBody>
          <a:bodyPr wrap="square" lIns="0" rIns="0" tIns="0" bIns="0" anchor="ctr">
            <a:spAutoFit/>
          </a:bodyPr>
          <a:lstStyle/>
          <a:p>
            <a:pPr algn="l">
              <a:lnSpc>
                <a:spcPct val="115000"/>
              </a:lnSpc>
              <a:spcBef>
                <a:spcPts val="0"/>
              </a:spcBef>
              <a:spcAft>
                <a:spcPts val="400"/>
              </a:spcAft>
            </a:pPr>
            <a:r>
              <a:rPr sz="1050" b="0" i="0">
                <a:solidFill>
                  <a:srgbClr val="051C2C"/>
                </a:solidFill>
                <a:latin typeface="Arial"/>
              </a:rPr>
              <a:t>These 360s interlink in the Knowledge Graph, powering root-cause analysis, AI copilots, and autonomous agents.</a:t>
            </a:r>
          </a:p>
        </p:txBody>
      </p:sp>
      <p:sp>
        <p:nvSpPr>
          <p:cNvPr id="46" name="TextBox 45"/>
          <p:cNvSpPr txBox="1"/>
          <p:nvPr/>
        </p:nvSpPr>
        <p:spPr>
          <a:xfrm>
            <a:off x="777240" y="6144768"/>
            <a:ext cx="10637215" cy="228600"/>
          </a:xfrm>
          <a:prstGeom prst="rect">
            <a:avLst/>
          </a:prstGeom>
          <a:noFill/>
        </p:spPr>
        <p:txBody>
          <a:bodyPr wrap="square" lIns="0" rIns="0" tIns="0" bIns="0">
            <a:spAutoFit/>
          </a:bodyPr>
          <a:lstStyle/>
          <a:p>
            <a:pPr algn="l">
              <a:lnSpc>
                <a:spcPct val="105000"/>
              </a:lnSpc>
              <a:spcBef>
                <a:spcPts val="0"/>
              </a:spcBef>
              <a:spcAft>
                <a:spcPts val="400"/>
              </a:spcAft>
            </a:pPr>
            <a:r>
              <a:rPr sz="750" b="0" i="0">
                <a:solidFill>
                  <a:srgbClr val="9DA8B3"/>
                </a:solidFill>
                <a:latin typeface="Arial"/>
              </a:rPr>
              <a:t>Source: SCIKIQ Enterprise 360 build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