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Rectangle 1"/>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640080"/>
            <a:ext cx="10637215" cy="365760"/>
          </a:xfrm>
          <a:prstGeom prst="rect">
            <a:avLst/>
          </a:prstGeom>
          <a:noFill/>
        </p:spPr>
        <p:txBody>
          <a:bodyPr wrap="square" lIns="0" rIns="0" tIns="0" bIns="0">
            <a:spAutoFit/>
          </a:bodyPr>
          <a:lstStyle/>
          <a:p>
            <a:r>
              <a:rPr sz="1300" b="1" i="0">
                <a:solidFill>
                  <a:srgbClr val="00A9F4"/>
                </a:solidFill>
                <a:latin typeface="Arial"/>
              </a:rPr>
              <a:t>SCIKIQ</a:t>
            </a:r>
            <a:r>
              <a:rPr sz="1300" b="1" i="0">
                <a:solidFill>
                  <a:srgbClr val="FFFFFF"/>
                </a:solidFill>
                <a:latin typeface="Arial"/>
              </a:rPr>
              <a:t>   ×   Adani Green Energy Limited</a:t>
            </a:r>
          </a:p>
        </p:txBody>
      </p:sp>
      <p:sp>
        <p:nvSpPr>
          <p:cNvPr id="4" name="TextBox 3"/>
          <p:cNvSpPr txBox="1"/>
          <p:nvPr/>
        </p:nvSpPr>
        <p:spPr>
          <a:xfrm>
            <a:off x="777240" y="2286000"/>
            <a:ext cx="9722815" cy="2194560"/>
          </a:xfrm>
          <a:prstGeom prst="rect">
            <a:avLst/>
          </a:prstGeom>
          <a:noFill/>
        </p:spPr>
        <p:txBody>
          <a:bodyPr wrap="square" lIns="0" rIns="0" tIns="0" bIns="0">
            <a:spAutoFit/>
          </a:bodyPr>
          <a:lstStyle/>
          <a:p>
            <a:pPr algn="l">
              <a:lnSpc>
                <a:spcPct val="108000"/>
              </a:lnSpc>
              <a:spcBef>
                <a:spcPts val="0"/>
              </a:spcBef>
              <a:spcAft>
                <a:spcPts val="400"/>
              </a:spcAft>
            </a:pPr>
            <a:r>
              <a:rPr sz="3400" b="1" i="0">
                <a:solidFill>
                  <a:srgbClr val="FFFFFF"/>
                </a:solidFill>
                <a:latin typeface="Arial"/>
              </a:rPr>
              <a:t>From silos to contextual intelligence — powering Adani Green’s next 10 GW</a:t>
            </a:r>
          </a:p>
        </p:txBody>
      </p:sp>
      <p:sp>
        <p:nvSpPr>
          <p:cNvPr id="5" name="TextBox 4"/>
          <p:cNvSpPr txBox="1"/>
          <p:nvPr/>
        </p:nvSpPr>
        <p:spPr>
          <a:xfrm>
            <a:off x="777240" y="4754880"/>
            <a:ext cx="9265615" cy="91440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SCIKIQ unifies asset, operations, and commercial data into an AI-ready fabric—enabling real-time control, root-cause insight, and autonomous action to maximize uptime, optimize yield, and protect margin across your fast-growing portfolio.</a:t>
            </a:r>
          </a:p>
        </p:txBody>
      </p:sp>
      <p:sp>
        <p:nvSpPr>
          <p:cNvPr id="6" name="TextBox 5"/>
          <p:cNvSpPr txBox="1"/>
          <p:nvPr/>
        </p:nvSpPr>
        <p:spPr>
          <a:xfrm>
            <a:off x="777240" y="6217920"/>
            <a:ext cx="10637215" cy="274320"/>
          </a:xfrm>
          <a:prstGeom prst="rect">
            <a:avLst/>
          </a:prstGeom>
          <a:noFill/>
        </p:spPr>
        <p:txBody>
          <a:bodyPr wrap="square" lIns="0" rIns="0" tIns="0" bIns="0">
            <a:spAutoFit/>
          </a:bodyPr>
          <a:lstStyle/>
          <a:p>
            <a:pPr algn="l">
              <a:lnSpc>
                <a:spcPct val="105000"/>
              </a:lnSpc>
              <a:spcBef>
                <a:spcPts val="0"/>
              </a:spcBef>
              <a:spcAft>
                <a:spcPts val="400"/>
              </a:spcAft>
            </a:pPr>
            <a:r>
              <a:rPr sz="1000" b="0" i="0">
                <a:solidFill>
                  <a:srgbClr val="9DA8B3"/>
                </a:solidFill>
                <a:latin typeface="Arial"/>
              </a:rPr>
              <a:t>Point of view   |   Prepared for Chief Digital Officer, Head of AI &amp; Automation, COO, CFO   |   Confidential</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10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Traced end to end: one operational signal becomes a quantified revenue impact</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68680"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01</a:t>
            </a:r>
          </a:p>
          <a:p>
            <a:pPr algn="ctr">
              <a:lnSpc>
                <a:spcPct val="110000"/>
              </a:lnSpc>
              <a:spcBef>
                <a:spcPts val="200"/>
              </a:spcBef>
              <a:spcAft>
                <a:spcPts val="400"/>
              </a:spcAft>
            </a:pPr>
            <a:r>
              <a:rPr sz="1250" b="1" i="0">
                <a:solidFill>
                  <a:srgbClr val="FFFFFF"/>
                </a:solidFill>
                <a:latin typeface="Arial"/>
              </a:rPr>
              <a:t>Hybrid plant output drops sharply.</a:t>
            </a:r>
          </a:p>
        </p:txBody>
      </p:sp>
      <p:sp>
        <p:nvSpPr>
          <p:cNvPr id="10" name="Right Arrow 9"/>
          <p:cNvSpPr/>
          <p:nvPr/>
        </p:nvSpPr>
        <p:spPr>
          <a:xfrm>
            <a:off x="2382469"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2592781"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684221"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02</a:t>
            </a:r>
          </a:p>
          <a:p>
            <a:pPr algn="ctr">
              <a:lnSpc>
                <a:spcPct val="110000"/>
              </a:lnSpc>
              <a:spcBef>
                <a:spcPts val="200"/>
              </a:spcBef>
              <a:spcAft>
                <a:spcPts val="400"/>
              </a:spcAft>
            </a:pPr>
            <a:r>
              <a:rPr sz="1250" b="1" i="0">
                <a:solidFill>
                  <a:srgbClr val="FFFFFF"/>
                </a:solidFill>
                <a:latin typeface="Arial"/>
              </a:rPr>
              <a:t>Vendor support delayed.</a:t>
            </a:r>
          </a:p>
        </p:txBody>
      </p:sp>
      <p:sp>
        <p:nvSpPr>
          <p:cNvPr id="13" name="Right Arrow 12"/>
          <p:cNvSpPr/>
          <p:nvPr/>
        </p:nvSpPr>
        <p:spPr>
          <a:xfrm>
            <a:off x="4198010"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08322"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499762"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03</a:t>
            </a:r>
          </a:p>
          <a:p>
            <a:pPr algn="ctr">
              <a:lnSpc>
                <a:spcPct val="110000"/>
              </a:lnSpc>
              <a:spcBef>
                <a:spcPts val="200"/>
              </a:spcBef>
              <a:spcAft>
                <a:spcPts val="400"/>
              </a:spcAft>
            </a:pPr>
            <a:r>
              <a:rPr sz="1250" b="1" i="0">
                <a:solidFill>
                  <a:srgbClr val="FFFFFF"/>
                </a:solidFill>
                <a:latin typeface="Arial"/>
              </a:rPr>
              <a:t>Field teams dispatched.</a:t>
            </a:r>
          </a:p>
        </p:txBody>
      </p:sp>
      <p:sp>
        <p:nvSpPr>
          <p:cNvPr id="16" name="Right Arrow 15"/>
          <p:cNvSpPr/>
          <p:nvPr/>
        </p:nvSpPr>
        <p:spPr>
          <a:xfrm>
            <a:off x="6013551"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6223863"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15303"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04</a:t>
            </a:r>
          </a:p>
          <a:p>
            <a:pPr algn="ctr">
              <a:lnSpc>
                <a:spcPct val="110000"/>
              </a:lnSpc>
              <a:spcBef>
                <a:spcPts val="200"/>
              </a:spcBef>
              <a:spcAft>
                <a:spcPts val="400"/>
              </a:spcAft>
            </a:pPr>
            <a:r>
              <a:rPr sz="1250" b="1" i="0">
                <a:solidFill>
                  <a:srgbClr val="FFFFFF"/>
                </a:solidFill>
                <a:latin typeface="Arial"/>
              </a:rPr>
              <a:t>Customer billing impacted.</a:t>
            </a:r>
          </a:p>
        </p:txBody>
      </p:sp>
      <p:sp>
        <p:nvSpPr>
          <p:cNvPr id="19" name="Right Arrow 18"/>
          <p:cNvSpPr/>
          <p:nvPr/>
        </p:nvSpPr>
        <p:spPr>
          <a:xfrm>
            <a:off x="7829092"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8039404"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130844"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05</a:t>
            </a:r>
          </a:p>
          <a:p>
            <a:pPr algn="ctr">
              <a:lnSpc>
                <a:spcPct val="110000"/>
              </a:lnSpc>
              <a:spcBef>
                <a:spcPts val="200"/>
              </a:spcBef>
              <a:spcAft>
                <a:spcPts val="400"/>
              </a:spcAft>
            </a:pPr>
            <a:r>
              <a:rPr sz="1250" b="1" i="0">
                <a:solidFill>
                  <a:srgbClr val="FFFFFF"/>
                </a:solidFill>
                <a:latin typeface="Arial"/>
              </a:rPr>
              <a:t>Revenue recognition delay.</a:t>
            </a:r>
          </a:p>
        </p:txBody>
      </p:sp>
      <p:sp>
        <p:nvSpPr>
          <p:cNvPr id="22" name="Right Arrow 21"/>
          <p:cNvSpPr/>
          <p:nvPr/>
        </p:nvSpPr>
        <p:spPr>
          <a:xfrm>
            <a:off x="9644634"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9854946" y="2267712"/>
            <a:ext cx="1559509" cy="100584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946386"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06</a:t>
            </a:r>
          </a:p>
          <a:p>
            <a:pPr algn="ctr">
              <a:lnSpc>
                <a:spcPct val="110000"/>
              </a:lnSpc>
              <a:spcBef>
                <a:spcPts val="200"/>
              </a:spcBef>
              <a:spcAft>
                <a:spcPts val="400"/>
              </a:spcAft>
            </a:pPr>
            <a:r>
              <a:rPr sz="1250" b="1" i="0">
                <a:solidFill>
                  <a:srgbClr val="FFFFFF"/>
                </a:solidFill>
                <a:latin typeface="Arial"/>
              </a:rPr>
              <a:t>Incident resolved.</a:t>
            </a:r>
          </a:p>
        </p:txBody>
      </p:sp>
      <p:sp>
        <p:nvSpPr>
          <p:cNvPr id="25" name="TextBox 24"/>
          <p:cNvSpPr txBox="1"/>
          <p:nvPr/>
        </p:nvSpPr>
        <p:spPr>
          <a:xfrm>
            <a:off x="777240" y="3685032"/>
            <a:ext cx="10637215" cy="1097280"/>
          </a:xfrm>
          <a:prstGeom prst="rect">
            <a:avLst/>
          </a:prstGeom>
          <a:noFill/>
        </p:spPr>
        <p:txBody>
          <a:bodyPr wrap="square" lIns="0" rIns="0" tIns="0" bIns="0">
            <a:spAutoFit/>
          </a:bodyPr>
          <a:lstStyle/>
          <a:p>
            <a:pPr algn="l">
              <a:lnSpc>
                <a:spcPct val="130000"/>
              </a:lnSpc>
              <a:spcBef>
                <a:spcPts val="0"/>
              </a:spcBef>
              <a:spcAft>
                <a:spcPts val="400"/>
              </a:spcAft>
            </a:pPr>
            <a:r>
              <a:rPr sz="1200" b="0" i="0">
                <a:solidFill>
                  <a:srgbClr val="051C2C"/>
                </a:solidFill>
                <a:latin typeface="Arial"/>
              </a:rPr>
              <a:t>Read left to right: Plant AGEL-RJ-HYB-07 underperforms due to inverter failure; output falls to 210 MW.</a:t>
            </a:r>
          </a:p>
          <a:p>
            <a:pPr algn="l">
              <a:lnSpc>
                <a:spcPct val="130000"/>
              </a:lnSpc>
              <a:spcBef>
                <a:spcPts val="600"/>
              </a:spcBef>
              <a:spcAft>
                <a:spcPts val="400"/>
              </a:spcAft>
            </a:pPr>
            <a:r>
              <a:rPr sz="1250" b="1" i="0">
                <a:solidFill>
                  <a:srgbClr val="D83A34"/>
                </a:solidFill>
                <a:latin typeface="Arial"/>
              </a:rPr>
              <a:t>Inverter replaced, output restored; penalty reversed, compliance closed.</a:t>
            </a:r>
          </a:p>
        </p:txBody>
      </p:sp>
      <p:sp>
        <p:nvSpPr>
          <p:cNvPr id="26" name="TextBox 2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Illustrative, grounded in the company's operating model</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11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Leadership gets one live, trusted view of Adani Green Energy Limited — every number traceable to its cause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PORTFOLIO UPTIME</a:t>
            </a:r>
          </a:p>
          <a:p>
            <a:pPr algn="l">
              <a:lnSpc>
                <a:spcPct val="105000"/>
              </a:lnSpc>
              <a:spcBef>
                <a:spcPts val="300"/>
              </a:spcBef>
              <a:spcAft>
                <a:spcPts val="400"/>
              </a:spcAft>
            </a:pPr>
            <a:r>
              <a:rPr sz="2700" b="1" i="0">
                <a:solidFill>
                  <a:srgbClr val="051C2C"/>
                </a:solidFill>
                <a:latin typeface="Arial"/>
              </a:rPr>
              <a:t>97.2%</a:t>
            </a:r>
          </a:p>
          <a:p>
            <a:pPr algn="l">
              <a:lnSpc>
                <a:spcPct val="105000"/>
              </a:lnSpc>
              <a:spcBef>
                <a:spcPts val="0"/>
              </a:spcBef>
              <a:spcAft>
                <a:spcPts val="400"/>
              </a:spcAft>
            </a:pPr>
            <a:r>
              <a:rPr sz="1100" b="1" i="0">
                <a:solidFill>
                  <a:srgbClr val="D83A34"/>
                </a:solidFill>
                <a:latin typeface="Arial"/>
              </a:rPr>
              <a:t>▼ -0.6%</a:t>
            </a:r>
          </a:p>
        </p:txBody>
      </p:sp>
      <p:sp>
        <p:nvSpPr>
          <p:cNvPr id="11" name="Rectangle 10"/>
          <p:cNvSpPr/>
          <p:nvPr/>
        </p:nvSpPr>
        <p:spPr>
          <a:xfrm>
            <a:off x="3505123"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505123"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88003"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EBITDA MARGIN</a:t>
            </a:r>
          </a:p>
          <a:p>
            <a:pPr algn="l">
              <a:lnSpc>
                <a:spcPct val="105000"/>
              </a:lnSpc>
              <a:spcBef>
                <a:spcPts val="300"/>
              </a:spcBef>
              <a:spcAft>
                <a:spcPts val="400"/>
              </a:spcAft>
            </a:pPr>
            <a:r>
              <a:rPr sz="2700" b="1" i="0">
                <a:solidFill>
                  <a:srgbClr val="051C2C"/>
                </a:solidFill>
                <a:latin typeface="Arial"/>
              </a:rPr>
              <a:t>58.1%</a:t>
            </a:r>
          </a:p>
          <a:p>
            <a:pPr algn="l">
              <a:lnSpc>
                <a:spcPct val="105000"/>
              </a:lnSpc>
              <a:spcBef>
                <a:spcPts val="0"/>
              </a:spcBef>
              <a:spcAft>
                <a:spcPts val="400"/>
              </a:spcAft>
            </a:pPr>
            <a:r>
              <a:rPr sz="1100" b="1" i="0">
                <a:solidFill>
                  <a:srgbClr val="D83A34"/>
                </a:solidFill>
                <a:latin typeface="Arial"/>
              </a:rPr>
              <a:t>▼ -1.2%</a:t>
            </a:r>
          </a:p>
        </p:txBody>
      </p:sp>
      <p:sp>
        <p:nvSpPr>
          <p:cNvPr id="14" name="Rectangle 13"/>
          <p:cNvSpPr/>
          <p:nvPr/>
        </p:nvSpPr>
        <p:spPr>
          <a:xfrm>
            <a:off x="6233007"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15887"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PPA COMPLIANCE EVENTS</a:t>
            </a:r>
          </a:p>
          <a:p>
            <a:pPr algn="l">
              <a:lnSpc>
                <a:spcPct val="105000"/>
              </a:lnSpc>
              <a:spcBef>
                <a:spcPts val="300"/>
              </a:spcBef>
              <a:spcAft>
                <a:spcPts val="400"/>
              </a:spcAft>
            </a:pPr>
            <a:r>
              <a:rPr sz="2700" b="1" i="0">
                <a:solidFill>
                  <a:srgbClr val="051C2C"/>
                </a:solidFill>
                <a:latin typeface="Arial"/>
              </a:rPr>
              <a:t>3</a:t>
            </a:r>
          </a:p>
          <a:p>
            <a:pPr algn="l">
              <a:lnSpc>
                <a:spcPct val="105000"/>
              </a:lnSpc>
              <a:spcBef>
                <a:spcPts val="0"/>
              </a:spcBef>
              <a:spcAft>
                <a:spcPts val="400"/>
              </a:spcAft>
            </a:pPr>
            <a:r>
              <a:rPr sz="1100" b="1" i="0">
                <a:solidFill>
                  <a:srgbClr val="B87A12"/>
                </a:solidFill>
                <a:latin typeface="Arial"/>
              </a:rPr>
              <a:t>● +2</a:t>
            </a:r>
          </a:p>
        </p:txBody>
      </p:sp>
      <p:sp>
        <p:nvSpPr>
          <p:cNvPr id="17" name="Rectangle 16"/>
          <p:cNvSpPr/>
          <p:nvPr/>
        </p:nvSpPr>
        <p:spPr>
          <a:xfrm>
            <a:off x="8960891"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960891"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3771"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DSO (DAYS SALES OUTSTANDING)</a:t>
            </a:r>
          </a:p>
          <a:p>
            <a:pPr algn="l">
              <a:lnSpc>
                <a:spcPct val="105000"/>
              </a:lnSpc>
              <a:spcBef>
                <a:spcPts val="300"/>
              </a:spcBef>
              <a:spcAft>
                <a:spcPts val="400"/>
              </a:spcAft>
            </a:pPr>
            <a:r>
              <a:rPr sz="2700" b="1" i="0">
                <a:solidFill>
                  <a:srgbClr val="051C2C"/>
                </a:solidFill>
                <a:latin typeface="Arial"/>
              </a:rPr>
              <a:t>41 days</a:t>
            </a:r>
          </a:p>
          <a:p>
            <a:pPr algn="l">
              <a:lnSpc>
                <a:spcPct val="105000"/>
              </a:lnSpc>
              <a:spcBef>
                <a:spcPts val="0"/>
              </a:spcBef>
              <a:spcAft>
                <a:spcPts val="400"/>
              </a:spcAft>
            </a:pPr>
            <a:r>
              <a:rPr sz="1100" b="1" i="0">
                <a:solidFill>
                  <a:srgbClr val="16845B"/>
                </a:solidFill>
                <a:latin typeface="Arial"/>
              </a:rPr>
              <a:t>▲ +5</a:t>
            </a:r>
          </a:p>
        </p:txBody>
      </p:sp>
      <p:sp>
        <p:nvSpPr>
          <p:cNvPr id="20" name="Rectangle 19"/>
          <p:cNvSpPr/>
          <p:nvPr/>
        </p:nvSpPr>
        <p:spPr>
          <a:xfrm>
            <a:off x="777240" y="3730752"/>
            <a:ext cx="10637215" cy="1143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3730752"/>
            <a:ext cx="45720" cy="114300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05840" y="3867912"/>
            <a:ext cx="10180015" cy="9144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ROOT CAUSE</a:t>
            </a:r>
          </a:p>
          <a:p>
            <a:pPr algn="l">
              <a:lnSpc>
                <a:spcPct val="125000"/>
              </a:lnSpc>
              <a:spcBef>
                <a:spcPts val="200"/>
              </a:spcBef>
              <a:spcAft>
                <a:spcPts val="400"/>
              </a:spcAft>
            </a:pPr>
            <a:r>
              <a:rPr sz="1300" b="0" i="0">
                <a:solidFill>
                  <a:srgbClr val="051C2C"/>
                </a:solidFill>
                <a:latin typeface="Arial"/>
              </a:rPr>
              <a:t>Unscheduled downtime at Rajasthan Hybrid Cluster (Plant AGEL-RJ-HYB-07) due to delayed inverter replacement and slow vendor response, impacting output, PPA compliance, and receivables.</a:t>
            </a:r>
          </a:p>
          <a:p>
            <a:pPr algn="l">
              <a:lnSpc>
                <a:spcPct val="105000"/>
              </a:lnSpc>
              <a:spcBef>
                <a:spcPts val="400"/>
              </a:spcBef>
              <a:spcAft>
                <a:spcPts val="400"/>
              </a:spcAft>
            </a:pPr>
            <a:r>
              <a:rPr sz="1200" b="1" i="0">
                <a:solidFill>
                  <a:srgbClr val="16845B"/>
                </a:solidFill>
                <a:latin typeface="Arial"/>
              </a:rPr>
              <a:t>→ Autonomously trigger vendor escalation, dispatch field team, and update SAP PM for expedited resolution.</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control tower (illustrative)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1" i="0">
                <a:solidFill>
                  <a:srgbClr val="FFFFFF"/>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Adani Green Energy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03</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PROOF</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SCIKIQ, and why now</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1" i="0">
                <a:solidFill>
                  <a:srgbClr val="2251FF"/>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Proven at enterprise scale — recognised, deployed, and referenceable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TRACK RECORD</a:t>
            </a:r>
          </a:p>
        </p:txBody>
      </p:sp>
      <p:sp>
        <p:nvSpPr>
          <p:cNvPr id="9" name="TextBox 8"/>
          <p:cNvSpPr txBox="1"/>
          <p:nvPr/>
        </p:nvSpPr>
        <p:spPr>
          <a:xfrm>
            <a:off x="777240" y="1993392"/>
            <a:ext cx="5090007" cy="3657600"/>
          </a:xfrm>
          <a:prstGeom prst="rect">
            <a:avLst/>
          </a:prstGeom>
          <a:noFill/>
        </p:spPr>
        <p:txBody>
          <a:bodyPr wrap="square" lIns="0" rIns="0" tIns="0" bIns="0">
            <a:spAutoFit/>
          </a:bodyPr>
          <a:lstStyle/>
          <a:p>
            <a:pPr>
              <a:lnSpc>
                <a:spcPct val="120000"/>
              </a:lnSpc>
              <a:spcAft>
                <a:spcPts val="900"/>
              </a:spcAft>
            </a:pPr>
            <a:r>
              <a:rPr sz="1300" b="1" i="0">
                <a:solidFill>
                  <a:srgbClr val="2251FF"/>
                </a:solidFill>
                <a:latin typeface="Arial"/>
              </a:rPr>
              <a:t>—  </a:t>
            </a:r>
            <a:r>
              <a:rPr sz="1250" b="0" i="0">
                <a:solidFill>
                  <a:srgbClr val="051C2C"/>
                </a:solidFill>
                <a:latin typeface="Arial"/>
              </a:rPr>
              <a:t>Among the top augmented-BI platforms (Forrester)</a:t>
            </a:r>
          </a:p>
          <a:p>
            <a:pPr>
              <a:lnSpc>
                <a:spcPct val="120000"/>
              </a:lnSpc>
              <a:spcAft>
                <a:spcPts val="900"/>
              </a:spcAft>
            </a:pPr>
            <a:r>
              <a:rPr sz="1300" b="1" i="0">
                <a:solidFill>
                  <a:srgbClr val="2251FF"/>
                </a:solidFill>
                <a:latin typeface="Arial"/>
              </a:rPr>
              <a:t>—  </a:t>
            </a:r>
            <a:r>
              <a:rPr sz="1250" b="0" i="0">
                <a:solidFill>
                  <a:srgbClr val="051C2C"/>
                </a:solidFill>
                <a:latin typeface="Arial"/>
              </a:rPr>
              <a:t>NASSCOM Top-10 Deep-Tech Startup (India)</a:t>
            </a:r>
          </a:p>
          <a:p>
            <a:pPr>
              <a:lnSpc>
                <a:spcPct val="120000"/>
              </a:lnSpc>
              <a:spcAft>
                <a:spcPts val="900"/>
              </a:spcAft>
            </a:pPr>
            <a:r>
              <a:rPr sz="1300" b="1" i="0">
                <a:solidFill>
                  <a:srgbClr val="2251FF"/>
                </a:solidFill>
                <a:latin typeface="Arial"/>
              </a:rPr>
              <a:t>—  </a:t>
            </a:r>
            <a:r>
              <a:rPr sz="1250" b="0" i="0">
                <a:solidFill>
                  <a:srgbClr val="051C2C"/>
                </a:solidFill>
                <a:latin typeface="Arial"/>
              </a:rPr>
              <a:t>Featured at MWC Barcelona &amp; AWS re:Invent for GenAI</a:t>
            </a:r>
          </a:p>
          <a:p>
            <a:pPr>
              <a:lnSpc>
                <a:spcPct val="120000"/>
              </a:lnSpc>
              <a:spcAft>
                <a:spcPts val="900"/>
              </a:spcAft>
            </a:pPr>
            <a:r>
              <a:rPr sz="1300" b="1" i="0">
                <a:solidFill>
                  <a:srgbClr val="2251FF"/>
                </a:solidFill>
                <a:latin typeface="Arial"/>
              </a:rPr>
              <a:t>—  </a:t>
            </a:r>
            <a:r>
              <a:rPr sz="1250" b="0" i="0">
                <a:solidFill>
                  <a:srgbClr val="051C2C"/>
                </a:solidFill>
                <a:latin typeface="Arial"/>
              </a:rPr>
              <a:t>World's first GenAI fare-rule engine for an international airline</a:t>
            </a:r>
          </a:p>
          <a:p>
            <a:pPr>
              <a:lnSpc>
                <a:spcPct val="120000"/>
              </a:lnSpc>
              <a:spcAft>
                <a:spcPts val="900"/>
              </a:spcAft>
            </a:pPr>
            <a:r>
              <a:rPr sz="1300" b="1" i="0">
                <a:solidFill>
                  <a:srgbClr val="2251FF"/>
                </a:solidFill>
                <a:latin typeface="Arial"/>
              </a:rPr>
              <a:t>—  </a:t>
            </a:r>
            <a:r>
              <a:rPr sz="1250" b="0" i="0">
                <a:solidFill>
                  <a:srgbClr val="051C2C"/>
                </a:solidFill>
                <a:latin typeface="Arial"/>
              </a:rPr>
              <a:t>Powers a global logistics &amp; supply-chain leader</a:t>
            </a:r>
          </a:p>
          <a:p>
            <a:pPr>
              <a:lnSpc>
                <a:spcPct val="120000"/>
              </a:lnSpc>
              <a:spcAft>
                <a:spcPts val="900"/>
              </a:spcAft>
            </a:pPr>
            <a:r>
              <a:rPr sz="1300" b="1" i="0">
                <a:solidFill>
                  <a:srgbClr val="2251FF"/>
                </a:solidFill>
                <a:latin typeface="Arial"/>
              </a:rPr>
              <a:t>—  </a:t>
            </a:r>
            <a:r>
              <a:rPr sz="1250" b="0" i="0">
                <a:solidFill>
                  <a:srgbClr val="051C2C"/>
                </a:solidFill>
                <a:latin typeface="Arial"/>
              </a:rPr>
              <a:t>200+ pre-built connectors · India · USA · UAE</a:t>
            </a:r>
          </a:p>
        </p:txBody>
      </p:sp>
      <p:sp>
        <p:nvSpPr>
          <p:cNvPr id="10" name="TextBox 9"/>
          <p:cNvSpPr txBox="1"/>
          <p:nvPr/>
        </p:nvSpPr>
        <p:spPr>
          <a:xfrm>
            <a:off x="6324447"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WHY NOT THE ALTERNATIVES</a:t>
            </a:r>
          </a:p>
        </p:txBody>
      </p:sp>
      <p:sp>
        <p:nvSpPr>
          <p:cNvPr id="11" name="TextBox 10"/>
          <p:cNvSpPr txBox="1"/>
          <p:nvPr/>
        </p:nvSpPr>
        <p:spPr>
          <a:xfrm>
            <a:off x="6324447" y="1993392"/>
            <a:ext cx="5090007" cy="3657600"/>
          </a:xfrm>
          <a:prstGeom prst="rect">
            <a:avLst/>
          </a:prstGeom>
          <a:noFill/>
        </p:spPr>
        <p:txBody>
          <a:bodyPr wrap="square" lIns="0" rIns="0" tIns="0" bIns="0">
            <a:spAutoFit/>
          </a:bodyPr>
          <a:lstStyle/>
          <a:p/>
          <a:p>
            <a:pPr algn="l">
              <a:lnSpc>
                <a:spcPct val="105000"/>
              </a:lnSpc>
              <a:spcBef>
                <a:spcPts val="800"/>
              </a:spcBef>
              <a:spcAft>
                <a:spcPts val="100"/>
              </a:spcAft>
            </a:pPr>
            <a:r>
              <a:rPr sz="1250" b="1" i="0">
                <a:solidFill>
                  <a:srgbClr val="051C2C"/>
                </a:solidFill>
                <a:latin typeface="Arial"/>
              </a:rPr>
              <a:t>vs. building it yourself</a:t>
            </a:r>
          </a:p>
          <a:p>
            <a:pPr algn="l">
              <a:lnSpc>
                <a:spcPct val="120000"/>
              </a:lnSpc>
              <a:spcBef>
                <a:spcPts val="0"/>
              </a:spcBef>
              <a:spcAft>
                <a:spcPts val="400"/>
              </a:spcAft>
            </a:pPr>
            <a:r>
              <a:rPr sz="1100" b="0" i="0">
                <a:solidFill>
                  <a:srgbClr val="717D89"/>
                </a:solidFill>
                <a:latin typeface="Arial"/>
              </a:rPr>
              <a:t>SCIKIQ delivers a unified, AI-ready data fabric in &lt;6 months—at 60% lower TCO and 90% less IT effort than custom builds. Proven in complex, multi-plant, multi-system environments like Adani Green’s.</a:t>
            </a:r>
          </a:p>
          <a:p>
            <a:pPr algn="l">
              <a:lnSpc>
                <a:spcPct val="105000"/>
              </a:lnSpc>
              <a:spcBef>
                <a:spcPts val="800"/>
              </a:spcBef>
              <a:spcAft>
                <a:spcPts val="100"/>
              </a:spcAft>
            </a:pPr>
            <a:r>
              <a:rPr sz="1250" b="1" i="0">
                <a:solidFill>
                  <a:srgbClr val="051C2C"/>
                </a:solidFill>
                <a:latin typeface="Arial"/>
              </a:rPr>
              <a:t>vs. point tools &amp; BI dashboards</a:t>
            </a:r>
          </a:p>
          <a:p>
            <a:pPr algn="l">
              <a:lnSpc>
                <a:spcPct val="120000"/>
              </a:lnSpc>
              <a:spcBef>
                <a:spcPts val="0"/>
              </a:spcBef>
              <a:spcAft>
                <a:spcPts val="400"/>
              </a:spcAft>
            </a:pPr>
            <a:r>
              <a:rPr sz="1100" b="0" i="0">
                <a:solidFill>
                  <a:srgbClr val="717D89"/>
                </a:solidFill>
                <a:latin typeface="Arial"/>
              </a:rPr>
              <a:t>SCIKIQ contextualizes data across SCADA, SAP, CRM, and partners—beyond dashboards. It enables root-cause, impact, and closed-loop action, not just reporting.</a:t>
            </a:r>
          </a:p>
          <a:p>
            <a:pPr algn="l">
              <a:lnSpc>
                <a:spcPct val="105000"/>
              </a:lnSpc>
              <a:spcBef>
                <a:spcPts val="800"/>
              </a:spcBef>
              <a:spcAft>
                <a:spcPts val="100"/>
              </a:spcAft>
            </a:pPr>
            <a:r>
              <a:rPr sz="1250" b="1" i="0">
                <a:solidFill>
                  <a:srgbClr val="051C2C"/>
                </a:solidFill>
                <a:latin typeface="Arial"/>
              </a:rPr>
              <a:t>vs. generic data fabrics/lakes</a:t>
            </a:r>
          </a:p>
          <a:p>
            <a:pPr algn="l">
              <a:lnSpc>
                <a:spcPct val="120000"/>
              </a:lnSpc>
              <a:spcBef>
                <a:spcPts val="0"/>
              </a:spcBef>
              <a:spcAft>
                <a:spcPts val="400"/>
              </a:spcAft>
            </a:pPr>
            <a:r>
              <a:rPr sz="1100" b="0" i="0">
                <a:solidFill>
                  <a:srgbClr val="717D89"/>
                </a:solidFill>
                <a:latin typeface="Arial"/>
              </a:rPr>
              <a:t>Purpose-built for asset-heavy, regulated industries—SCIKIQ models business concepts (plants, incidents, PPAs, compliance), not just tables. Knowledge Graph and Agent Factory deliver explainability and autonomous ops.</a:t>
            </a:r>
          </a:p>
          <a:p>
            <a:pPr algn="l">
              <a:lnSpc>
                <a:spcPct val="105000"/>
              </a:lnSpc>
              <a:spcBef>
                <a:spcPts val="800"/>
              </a:spcBef>
              <a:spcAft>
                <a:spcPts val="100"/>
              </a:spcAft>
            </a:pPr>
            <a:r>
              <a:rPr sz="1250" b="1" i="0">
                <a:solidFill>
                  <a:srgbClr val="051C2C"/>
                </a:solidFill>
                <a:latin typeface="Arial"/>
              </a:rPr>
              <a:t>vs. raw LLMs/chatbots</a:t>
            </a:r>
          </a:p>
          <a:p>
            <a:pPr algn="l">
              <a:lnSpc>
                <a:spcPct val="120000"/>
              </a:lnSpc>
              <a:spcBef>
                <a:spcPts val="0"/>
              </a:spcBef>
              <a:spcAft>
                <a:spcPts val="400"/>
              </a:spcAft>
            </a:pPr>
            <a:r>
              <a:rPr sz="1100" b="0" i="0">
                <a:solidFill>
                  <a:srgbClr val="717D89"/>
                </a:solidFill>
                <a:latin typeface="Arial"/>
              </a:rPr>
              <a:t>SCIKIQ grounds every answer in real, governed business data with lineage, audit, and compliance—avoiding hallucinations and ensuring trust for board-level decisions.</a:t>
            </a:r>
          </a:p>
        </p:txBody>
      </p:sp>
      <p:sp>
        <p:nvSpPr>
          <p:cNvPr id="12" name="TextBox 11"/>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Forrester; NASSCOM</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1" i="0">
                <a:solidFill>
                  <a:srgbClr val="FFFFFF"/>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Adani Green Energy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04</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VALUE</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Where it pays off across the business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1" i="0">
                <a:solidFill>
                  <a:srgbClr val="2251FF"/>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same context layer pays off in every function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COO / ASSET OPS   ·   Asset 360</a:t>
            </a:r>
          </a:p>
          <a:p>
            <a:pPr algn="l">
              <a:lnSpc>
                <a:spcPct val="110000"/>
              </a:lnSpc>
              <a:spcBef>
                <a:spcPts val="200"/>
              </a:spcBef>
              <a:spcAft>
                <a:spcPts val="400"/>
              </a:spcAft>
            </a:pPr>
            <a:r>
              <a:rPr sz="1300" b="1" i="0">
                <a:solidFill>
                  <a:srgbClr val="051C2C"/>
                </a:solidFill>
                <a:latin typeface="Arial"/>
              </a:rPr>
              <a:t>Maximize plant uptime and yield</a:t>
            </a:r>
          </a:p>
          <a:p>
            <a:pPr algn="l">
              <a:lnSpc>
                <a:spcPct val="118000"/>
              </a:lnSpc>
              <a:spcBef>
                <a:spcPts val="300"/>
              </a:spcBef>
              <a:spcAft>
                <a:spcPts val="400"/>
              </a:spcAft>
            </a:pPr>
            <a:r>
              <a:rPr sz="1000" b="0" i="0">
                <a:solidFill>
                  <a:srgbClr val="717D89"/>
                </a:solidFill>
                <a:latin typeface="Arial"/>
              </a:rPr>
              <a:t>Unify SCADA, maintenance, and vendor data for Asset 360—detect downtime, trace root-cause, and trigger autonomous remediation, protecting output and margin.</a:t>
            </a:r>
          </a:p>
          <a:p>
            <a:pPr algn="l">
              <a:lnSpc>
                <a:spcPct val="105000"/>
              </a:lnSpc>
              <a:spcBef>
                <a:spcPts val="400"/>
              </a:spcBef>
              <a:spcAft>
                <a:spcPts val="400"/>
              </a:spcAft>
            </a:pPr>
            <a:r>
              <a:rPr sz="850" b="1" i="0">
                <a:solidFill>
                  <a:srgbClr val="1F8B7F"/>
                </a:solidFill>
                <a:latin typeface="Arial"/>
              </a:rPr>
              <a:t>Pillars: 1 Enterprise 360 · 2 Knowledge Graph · 4 Agent Factory</a:t>
            </a:r>
          </a:p>
        </p:txBody>
      </p:sp>
      <p:sp>
        <p:nvSpPr>
          <p:cNvPr id="11" name="Rectangle 10"/>
          <p:cNvSpPr/>
          <p:nvPr/>
        </p:nvSpPr>
        <p:spPr>
          <a:xfrm>
            <a:off x="4414418"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414418"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97298"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CFO / FINANCE   ·   Finance 360</a:t>
            </a:r>
          </a:p>
          <a:p>
            <a:pPr algn="l">
              <a:lnSpc>
                <a:spcPct val="110000"/>
              </a:lnSpc>
              <a:spcBef>
                <a:spcPts val="200"/>
              </a:spcBef>
              <a:spcAft>
                <a:spcPts val="400"/>
              </a:spcAft>
            </a:pPr>
            <a:r>
              <a:rPr sz="1300" b="1" i="0">
                <a:solidFill>
                  <a:srgbClr val="051C2C"/>
                </a:solidFill>
                <a:latin typeface="Arial"/>
              </a:rPr>
              <a:t>Accelerate cash conversion and reduce DSO</a:t>
            </a:r>
          </a:p>
          <a:p>
            <a:pPr algn="l">
              <a:lnSpc>
                <a:spcPct val="118000"/>
              </a:lnSpc>
              <a:spcBef>
                <a:spcPts val="300"/>
              </a:spcBef>
              <a:spcAft>
                <a:spcPts val="400"/>
              </a:spcAft>
            </a:pPr>
            <a:r>
              <a:rPr sz="1000" b="0" i="0">
                <a:solidFill>
                  <a:srgbClr val="717D89"/>
                </a:solidFill>
                <a:latin typeface="Arial"/>
              </a:rPr>
              <a:t>Link output, incident, penalty, and billing data for Finance 360—trace receivables delays to root events, automate collections, and free up working capital.</a:t>
            </a:r>
          </a:p>
          <a:p>
            <a:pPr algn="l">
              <a:lnSpc>
                <a:spcPct val="105000"/>
              </a:lnSpc>
              <a:spcBef>
                <a:spcPts val="400"/>
              </a:spcBef>
              <a:spcAft>
                <a:spcPts val="400"/>
              </a:spcAft>
            </a:pPr>
            <a:r>
              <a:rPr sz="850" b="1" i="0">
                <a:solidFill>
                  <a:srgbClr val="1F8B7F"/>
                </a:solidFill>
                <a:latin typeface="Arial"/>
              </a:rPr>
              <a:t>Pillars: 1 Enterprise 360 · 2 Knowledge Graph · 4 Agent Factory</a:t>
            </a:r>
          </a:p>
        </p:txBody>
      </p:sp>
      <p:sp>
        <p:nvSpPr>
          <p:cNvPr id="14" name="Rectangle 13"/>
          <p:cNvSpPr/>
          <p:nvPr/>
        </p:nvSpPr>
        <p:spPr>
          <a:xfrm>
            <a:off x="8051596"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8051596"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34476"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CHIEF DIGITAL OFFICER   ·   Incident 360</a:t>
            </a:r>
          </a:p>
          <a:p>
            <a:pPr algn="l">
              <a:lnSpc>
                <a:spcPct val="110000"/>
              </a:lnSpc>
              <a:spcBef>
                <a:spcPts val="200"/>
              </a:spcBef>
              <a:spcAft>
                <a:spcPts val="400"/>
              </a:spcAft>
            </a:pPr>
            <a:r>
              <a:rPr sz="1300" b="1" i="0">
                <a:solidFill>
                  <a:srgbClr val="051C2C"/>
                </a:solidFill>
                <a:latin typeface="Arial"/>
              </a:rPr>
              <a:t>AI Copilot for root-cause and compliance Q&amp;A</a:t>
            </a:r>
          </a:p>
          <a:p>
            <a:pPr algn="l">
              <a:lnSpc>
                <a:spcPct val="118000"/>
              </a:lnSpc>
              <a:spcBef>
                <a:spcPts val="300"/>
              </a:spcBef>
              <a:spcAft>
                <a:spcPts val="400"/>
              </a:spcAft>
            </a:pPr>
            <a:r>
              <a:rPr sz="1000" b="0" i="0">
                <a:solidFill>
                  <a:srgbClr val="717D89"/>
                </a:solidFill>
                <a:latin typeface="Arial"/>
              </a:rPr>
              <a:t>Ask ‘Why did output drop?’ or ‘Which PPAs are at risk?’—get explainable, audit-ready answers grounded in the Knowledge Graph.</a:t>
            </a:r>
          </a:p>
          <a:p>
            <a:pPr algn="l">
              <a:lnSpc>
                <a:spcPct val="105000"/>
              </a:lnSpc>
              <a:spcBef>
                <a:spcPts val="400"/>
              </a:spcBef>
              <a:spcAft>
                <a:spcPts val="400"/>
              </a:spcAft>
            </a:pPr>
            <a:r>
              <a:rPr sz="850" b="1" i="0">
                <a:solidFill>
                  <a:srgbClr val="1F8B7F"/>
                </a:solidFill>
                <a:latin typeface="Arial"/>
              </a:rPr>
              <a:t>Pillars: 2 Knowledge Graph · 3 AI Copilot</a:t>
            </a:r>
          </a:p>
        </p:txBody>
      </p:sp>
      <p:sp>
        <p:nvSpPr>
          <p:cNvPr id="17" name="Rectangle 16"/>
          <p:cNvSpPr/>
          <p:nvPr/>
        </p:nvSpPr>
        <p:spPr>
          <a:xfrm>
            <a:off x="777240"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60120"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REGULATORY / COMPLIANCE   ·   Compliance 360</a:t>
            </a:r>
          </a:p>
          <a:p>
            <a:pPr algn="l">
              <a:lnSpc>
                <a:spcPct val="110000"/>
              </a:lnSpc>
              <a:spcBef>
                <a:spcPts val="200"/>
              </a:spcBef>
              <a:spcAft>
                <a:spcPts val="400"/>
              </a:spcAft>
            </a:pPr>
            <a:r>
              <a:rPr sz="1300" b="1" i="0">
                <a:solidFill>
                  <a:srgbClr val="051C2C"/>
                </a:solidFill>
                <a:latin typeface="Arial"/>
              </a:rPr>
              <a:t>Monitor and close regulatory risk</a:t>
            </a:r>
          </a:p>
          <a:p>
            <a:pPr algn="l">
              <a:lnSpc>
                <a:spcPct val="118000"/>
              </a:lnSpc>
              <a:spcBef>
                <a:spcPts val="300"/>
              </a:spcBef>
              <a:spcAft>
                <a:spcPts val="400"/>
              </a:spcAft>
            </a:pPr>
            <a:r>
              <a:rPr sz="1000" b="0" i="0">
                <a:solidFill>
                  <a:srgbClr val="717D89"/>
                </a:solidFill>
                <a:latin typeface="Arial"/>
              </a:rPr>
              <a:t>Map every compliance event to its root asset, incident, and financial impact—autonomously close events and update audit logs, reducing penalty exposure.</a:t>
            </a:r>
          </a:p>
          <a:p>
            <a:pPr algn="l">
              <a:lnSpc>
                <a:spcPct val="105000"/>
              </a:lnSpc>
              <a:spcBef>
                <a:spcPts val="400"/>
              </a:spcBef>
              <a:spcAft>
                <a:spcPts val="400"/>
              </a:spcAft>
            </a:pPr>
            <a:r>
              <a:rPr sz="850" b="1" i="0">
                <a:solidFill>
                  <a:srgbClr val="1F8B7F"/>
                </a:solidFill>
                <a:latin typeface="Arial"/>
              </a:rPr>
              <a:t>Pillars: 2 Knowledge Graph · 4 Agent Factory</a:t>
            </a:r>
          </a:p>
        </p:txBody>
      </p:sp>
      <p:sp>
        <p:nvSpPr>
          <p:cNvPr id="20" name="Rectangle 19"/>
          <p:cNvSpPr/>
          <p:nvPr/>
        </p:nvSpPr>
        <p:spPr>
          <a:xfrm>
            <a:off x="4414418"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4414418"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597298"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PROJECT DEVELOPMENT   ·   Asset 360</a:t>
            </a:r>
          </a:p>
          <a:p>
            <a:pPr algn="l">
              <a:lnSpc>
                <a:spcPct val="110000"/>
              </a:lnSpc>
              <a:spcBef>
                <a:spcPts val="200"/>
              </a:spcBef>
              <a:spcAft>
                <a:spcPts val="400"/>
              </a:spcAft>
            </a:pPr>
            <a:r>
              <a:rPr sz="1300" b="1" i="0">
                <a:solidFill>
                  <a:srgbClr val="051C2C"/>
                </a:solidFill>
                <a:latin typeface="Arial"/>
              </a:rPr>
              <a:t>Benchmark and optimize new plant ramp-up</a:t>
            </a:r>
          </a:p>
          <a:p>
            <a:pPr algn="l">
              <a:lnSpc>
                <a:spcPct val="118000"/>
              </a:lnSpc>
              <a:spcBef>
                <a:spcPts val="300"/>
              </a:spcBef>
              <a:spcAft>
                <a:spcPts val="400"/>
              </a:spcAft>
            </a:pPr>
            <a:r>
              <a:rPr sz="1000" b="0" i="0">
                <a:solidFill>
                  <a:srgbClr val="717D89"/>
                </a:solidFill>
                <a:latin typeface="Arial"/>
              </a:rPr>
              <a:t>Compare new hybrid/solar/wind projects against benchmarks; surface early risks, optimize ramp, and maximize first-year yield.</a:t>
            </a:r>
          </a:p>
          <a:p>
            <a:pPr algn="l">
              <a:lnSpc>
                <a:spcPct val="105000"/>
              </a:lnSpc>
              <a:spcBef>
                <a:spcPts val="400"/>
              </a:spcBef>
              <a:spcAft>
                <a:spcPts val="400"/>
              </a:spcAft>
            </a:pPr>
            <a:r>
              <a:rPr sz="850" b="1" i="0">
                <a:solidFill>
                  <a:srgbClr val="1F8B7F"/>
                </a:solidFill>
                <a:latin typeface="Arial"/>
              </a:rPr>
              <a:t>Pillars: 1 Enterprise 360 · 2 Knowledge Graph</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16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Adani Green Energy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05</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PLAN</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Stakeholders, ambition, and the 90-day path</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Five personas own the decision — here is what moves each</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564315"/>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1673352"/>
            <a:ext cx="210312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PERSONA</a:t>
            </a:r>
          </a:p>
        </p:txBody>
      </p:sp>
      <p:sp>
        <p:nvSpPr>
          <p:cNvPr id="10" name="TextBox 9"/>
          <p:cNvSpPr txBox="1"/>
          <p:nvPr/>
        </p:nvSpPr>
        <p:spPr>
          <a:xfrm>
            <a:off x="3246120" y="1673352"/>
            <a:ext cx="224028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DECISION THEY OWN</a:t>
            </a:r>
          </a:p>
        </p:txBody>
      </p:sp>
      <p:sp>
        <p:nvSpPr>
          <p:cNvPr id="11" name="TextBox 10"/>
          <p:cNvSpPr txBox="1"/>
          <p:nvPr/>
        </p:nvSpPr>
        <p:spPr>
          <a:xfrm>
            <a:off x="5715000" y="1673352"/>
            <a:ext cx="4465015"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WHAT MOVES THEM</a:t>
            </a:r>
          </a:p>
        </p:txBody>
      </p:sp>
      <p:sp>
        <p:nvSpPr>
          <p:cNvPr id="12" name="TextBox 11"/>
          <p:cNvSpPr txBox="1"/>
          <p:nvPr/>
        </p:nvSpPr>
        <p:spPr>
          <a:xfrm>
            <a:off x="10408615" y="1673352"/>
            <a:ext cx="914400" cy="564315"/>
          </a:xfrm>
          <a:prstGeom prst="rect">
            <a:avLst/>
          </a:prstGeom>
          <a:noFill/>
        </p:spPr>
        <p:txBody>
          <a:bodyPr wrap="square" lIns="0" rIns="0" tIns="0" bIns="0" anchor="ctr">
            <a:spAutoFit/>
          </a:bodyPr>
          <a:lstStyle/>
          <a:p>
            <a:pPr algn="ctr">
              <a:lnSpc>
                <a:spcPct val="105000"/>
              </a:lnSpc>
              <a:spcBef>
                <a:spcPts val="0"/>
              </a:spcBef>
              <a:spcAft>
                <a:spcPts val="400"/>
              </a:spcAft>
            </a:pPr>
            <a:r>
              <a:rPr sz="1000" b="1" i="0">
                <a:solidFill>
                  <a:srgbClr val="FFFFFF"/>
                </a:solidFill>
                <a:latin typeface="Arial"/>
              </a:rPr>
              <a:t>ENGAGE</a:t>
            </a:r>
          </a:p>
        </p:txBody>
      </p:sp>
      <p:sp>
        <p:nvSpPr>
          <p:cNvPr id="13" name="Rectangle 12"/>
          <p:cNvSpPr/>
          <p:nvPr/>
        </p:nvSpPr>
        <p:spPr>
          <a:xfrm>
            <a:off x="777240" y="2237667"/>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14" name="Connector 13"/>
          <p:cNvCxnSpPr/>
          <p:nvPr/>
        </p:nvCxnSpPr>
        <p:spPr>
          <a:xfrm>
            <a:off x="777240" y="2237667"/>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914400" y="2237667"/>
            <a:ext cx="2103120" cy="564315"/>
          </a:xfrm>
          <a:prstGeom prst="rect">
            <a:avLst/>
          </a:prstGeom>
          <a:noFill/>
        </p:spPr>
        <p:txBody>
          <a:bodyPr wrap="square" lIns="0" rIns="0" tIns="0" bIns="0" anchor="ctr">
            <a:spAutoFit/>
          </a:bodyPr>
          <a:lstStyle/>
          <a:p>
            <a:r>
              <a:rPr sz="1150" b="1" i="0">
                <a:solidFill>
                  <a:srgbClr val="051C2C"/>
                </a:solidFill>
                <a:latin typeface="Arial"/>
              </a:rPr>
              <a:t>Chief Digital Officer</a:t>
            </a:r>
          </a:p>
          <a:p>
            <a:pPr algn="l">
              <a:lnSpc>
                <a:spcPct val="105000"/>
              </a:lnSpc>
              <a:spcBef>
                <a:spcPts val="100"/>
              </a:spcBef>
              <a:spcAft>
                <a:spcPts val="400"/>
              </a:spcAft>
            </a:pPr>
            <a:r>
              <a:rPr sz="800" b="1" i="0">
                <a:solidFill>
                  <a:srgbClr val="2251FF"/>
                </a:solidFill>
                <a:latin typeface="Arial"/>
              </a:rPr>
              <a:t>CHAMPION</a:t>
            </a:r>
          </a:p>
        </p:txBody>
      </p:sp>
      <p:sp>
        <p:nvSpPr>
          <p:cNvPr id="16" name="TextBox 15"/>
          <p:cNvSpPr txBox="1"/>
          <p:nvPr/>
        </p:nvSpPr>
        <p:spPr>
          <a:xfrm>
            <a:off x="3246120" y="2237667"/>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Accelerating digital transformation, AI enable</a:t>
            </a:r>
          </a:p>
        </p:txBody>
      </p:sp>
      <p:sp>
        <p:nvSpPr>
          <p:cNvPr id="17" name="TextBox 16"/>
          <p:cNvSpPr txBox="1"/>
          <p:nvPr/>
        </p:nvSpPr>
        <p:spPr>
          <a:xfrm>
            <a:off x="5715000" y="2237667"/>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can be the backbone for AGEL’s agentic operating model, connecting asset, project, and commercial data for AI-driven decisions.”</a:t>
            </a:r>
          </a:p>
        </p:txBody>
      </p:sp>
      <p:sp>
        <p:nvSpPr>
          <p:cNvPr id="18" name="TextBox 17"/>
          <p:cNvSpPr txBox="1"/>
          <p:nvPr/>
        </p:nvSpPr>
        <p:spPr>
          <a:xfrm>
            <a:off x="10394899" y="2364377"/>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19" name="TextBox 18"/>
          <p:cNvSpPr txBox="1"/>
          <p:nvPr/>
        </p:nvSpPr>
        <p:spPr>
          <a:xfrm>
            <a:off x="10797235" y="2237667"/>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20" name="Connector 19"/>
          <p:cNvCxnSpPr/>
          <p:nvPr/>
        </p:nvCxnSpPr>
        <p:spPr>
          <a:xfrm>
            <a:off x="777240" y="2801982"/>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14400" y="2801982"/>
            <a:ext cx="2103120" cy="564315"/>
          </a:xfrm>
          <a:prstGeom prst="rect">
            <a:avLst/>
          </a:prstGeom>
          <a:noFill/>
        </p:spPr>
        <p:txBody>
          <a:bodyPr wrap="square" lIns="0" rIns="0" tIns="0" bIns="0" anchor="ctr">
            <a:spAutoFit/>
          </a:bodyPr>
          <a:lstStyle/>
          <a:p>
            <a:r>
              <a:rPr sz="1150" b="1" i="0">
                <a:solidFill>
                  <a:srgbClr val="051C2C"/>
                </a:solidFill>
                <a:latin typeface="Arial"/>
              </a:rPr>
              <a:t>Managing Director &amp; CEO</a:t>
            </a:r>
          </a:p>
          <a:p>
            <a:pPr algn="l">
              <a:lnSpc>
                <a:spcPct val="105000"/>
              </a:lnSpc>
              <a:spcBef>
                <a:spcPts val="100"/>
              </a:spcBef>
              <a:spcAft>
                <a:spcPts val="400"/>
              </a:spcAft>
            </a:pPr>
            <a:r>
              <a:rPr sz="800" b="1" i="0">
                <a:solidFill>
                  <a:srgbClr val="2251FF"/>
                </a:solidFill>
                <a:latin typeface="Arial"/>
              </a:rPr>
              <a:t>ECONOMIC BUYER</a:t>
            </a:r>
          </a:p>
        </p:txBody>
      </p:sp>
      <p:sp>
        <p:nvSpPr>
          <p:cNvPr id="22" name="TextBox 21"/>
          <p:cNvSpPr txBox="1"/>
          <p:nvPr/>
        </p:nvSpPr>
        <p:spPr>
          <a:xfrm>
            <a:off x="3246120" y="2801982"/>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Sustaining rapid growth, margin, and market le</a:t>
            </a:r>
          </a:p>
        </p:txBody>
      </p:sp>
      <p:sp>
        <p:nvSpPr>
          <p:cNvPr id="23" name="TextBox 22"/>
          <p:cNvSpPr txBox="1"/>
          <p:nvPr/>
        </p:nvSpPr>
        <p:spPr>
          <a:xfrm>
            <a:off x="5715000" y="2801982"/>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unlocks faster, safer scale-up—activating data for growth, margin, and competitive edge.”</a:t>
            </a:r>
          </a:p>
        </p:txBody>
      </p:sp>
      <p:sp>
        <p:nvSpPr>
          <p:cNvPr id="24" name="TextBox 23"/>
          <p:cNvSpPr txBox="1"/>
          <p:nvPr/>
        </p:nvSpPr>
        <p:spPr>
          <a:xfrm>
            <a:off x="10394899" y="2928692"/>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25" name="TextBox 24"/>
          <p:cNvSpPr txBox="1"/>
          <p:nvPr/>
        </p:nvSpPr>
        <p:spPr>
          <a:xfrm>
            <a:off x="10797235" y="2801982"/>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sp>
        <p:nvSpPr>
          <p:cNvPr id="26" name="Rectangle 25"/>
          <p:cNvSpPr/>
          <p:nvPr/>
        </p:nvSpPr>
        <p:spPr>
          <a:xfrm>
            <a:off x="777240" y="3366298"/>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27" name="Connector 26"/>
          <p:cNvCxnSpPr/>
          <p:nvPr/>
        </p:nvCxnSpPr>
        <p:spPr>
          <a:xfrm>
            <a:off x="777240" y="3366298"/>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914400" y="3366298"/>
            <a:ext cx="2103120" cy="564315"/>
          </a:xfrm>
          <a:prstGeom prst="rect">
            <a:avLst/>
          </a:prstGeom>
          <a:noFill/>
        </p:spPr>
        <p:txBody>
          <a:bodyPr wrap="square" lIns="0" rIns="0" tIns="0" bIns="0" anchor="ctr">
            <a:spAutoFit/>
          </a:bodyPr>
          <a:lstStyle/>
          <a:p>
            <a:r>
              <a:rPr sz="1150" b="1" i="0">
                <a:solidFill>
                  <a:srgbClr val="051C2C"/>
                </a:solidFill>
                <a:latin typeface="Arial"/>
              </a:rPr>
              <a:t>CFO</a:t>
            </a:r>
          </a:p>
          <a:p>
            <a:pPr algn="l">
              <a:lnSpc>
                <a:spcPct val="105000"/>
              </a:lnSpc>
              <a:spcBef>
                <a:spcPts val="100"/>
              </a:spcBef>
              <a:spcAft>
                <a:spcPts val="400"/>
              </a:spcAft>
            </a:pPr>
            <a:r>
              <a:rPr sz="800" b="1" i="0">
                <a:solidFill>
                  <a:srgbClr val="2251FF"/>
                </a:solidFill>
                <a:latin typeface="Arial"/>
              </a:rPr>
              <a:t>ECONOMIC BUYER</a:t>
            </a:r>
          </a:p>
        </p:txBody>
      </p:sp>
      <p:sp>
        <p:nvSpPr>
          <p:cNvPr id="29" name="TextBox 28"/>
          <p:cNvSpPr txBox="1"/>
          <p:nvPr/>
        </p:nvSpPr>
        <p:spPr>
          <a:xfrm>
            <a:off x="3246120" y="3366298"/>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Budget, payback &amp; risk</a:t>
            </a:r>
          </a:p>
        </p:txBody>
      </p:sp>
      <p:sp>
        <p:nvSpPr>
          <p:cNvPr id="30" name="TextBox 29"/>
          <p:cNvSpPr txBox="1"/>
          <p:nvPr/>
        </p:nvSpPr>
        <p:spPr>
          <a:xfrm>
            <a:off x="5715000" y="3366298"/>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delivers 70% lower data-prep cost and 60% lower TCO, directly impacting margin and cash.”</a:t>
            </a:r>
          </a:p>
        </p:txBody>
      </p:sp>
      <p:sp>
        <p:nvSpPr>
          <p:cNvPr id="31" name="TextBox 30"/>
          <p:cNvSpPr txBox="1"/>
          <p:nvPr/>
        </p:nvSpPr>
        <p:spPr>
          <a:xfrm>
            <a:off x="10394899" y="349300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2" name="TextBox 31"/>
          <p:cNvSpPr txBox="1"/>
          <p:nvPr/>
        </p:nvSpPr>
        <p:spPr>
          <a:xfrm>
            <a:off x="10797235" y="3366298"/>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33" name="Connector 32"/>
          <p:cNvCxnSpPr/>
          <p:nvPr/>
        </p:nvCxnSpPr>
        <p:spPr>
          <a:xfrm>
            <a:off x="777240" y="3930613"/>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914400" y="3930613"/>
            <a:ext cx="2103120" cy="564315"/>
          </a:xfrm>
          <a:prstGeom prst="rect">
            <a:avLst/>
          </a:prstGeom>
          <a:noFill/>
        </p:spPr>
        <p:txBody>
          <a:bodyPr wrap="square" lIns="0" rIns="0" tIns="0" bIns="0" anchor="ctr">
            <a:spAutoFit/>
          </a:bodyPr>
          <a:lstStyle/>
          <a:p>
            <a:r>
              <a:rPr sz="1150" b="1" i="0">
                <a:solidFill>
                  <a:srgbClr val="051C2C"/>
                </a:solidFill>
                <a:latin typeface="Arial"/>
              </a:rPr>
              <a:t>Chief Transformation Officer</a:t>
            </a:r>
          </a:p>
          <a:p>
            <a:pPr algn="l">
              <a:lnSpc>
                <a:spcPct val="105000"/>
              </a:lnSpc>
              <a:spcBef>
                <a:spcPts val="100"/>
              </a:spcBef>
              <a:spcAft>
                <a:spcPts val="400"/>
              </a:spcAft>
            </a:pPr>
            <a:r>
              <a:rPr sz="800" b="1" i="0">
                <a:solidFill>
                  <a:srgbClr val="2251FF"/>
                </a:solidFill>
                <a:latin typeface="Arial"/>
              </a:rPr>
              <a:t>CHAMPION</a:t>
            </a:r>
          </a:p>
        </p:txBody>
      </p:sp>
      <p:sp>
        <p:nvSpPr>
          <p:cNvPr id="35" name="TextBox 34"/>
          <p:cNvSpPr txBox="1"/>
          <p:nvPr/>
        </p:nvSpPr>
        <p:spPr>
          <a:xfrm>
            <a:off x="3246120" y="3930613"/>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Driving process automation, project governance</a:t>
            </a:r>
          </a:p>
        </p:txBody>
      </p:sp>
      <p:sp>
        <p:nvSpPr>
          <p:cNvPr id="36" name="TextBox 35"/>
          <p:cNvSpPr txBox="1"/>
          <p:nvPr/>
        </p:nvSpPr>
        <p:spPr>
          <a:xfrm>
            <a:off x="5715000" y="3930613"/>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“SCI-KIQ’s no-code fabric and agent factory enable rapid, governed automation across LOBs.”</a:t>
            </a:r>
          </a:p>
        </p:txBody>
      </p:sp>
      <p:sp>
        <p:nvSpPr>
          <p:cNvPr id="37" name="TextBox 36"/>
          <p:cNvSpPr txBox="1"/>
          <p:nvPr/>
        </p:nvSpPr>
        <p:spPr>
          <a:xfrm>
            <a:off x="10394899" y="4057323"/>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8" name="TextBox 37"/>
          <p:cNvSpPr txBox="1"/>
          <p:nvPr/>
        </p:nvSpPr>
        <p:spPr>
          <a:xfrm>
            <a:off x="10797235" y="3930613"/>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sp>
        <p:nvSpPr>
          <p:cNvPr id="39" name="Rectangle 38"/>
          <p:cNvSpPr/>
          <p:nvPr/>
        </p:nvSpPr>
        <p:spPr>
          <a:xfrm>
            <a:off x="777240" y="4494929"/>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40" name="Connector 39"/>
          <p:cNvCxnSpPr/>
          <p:nvPr/>
        </p:nvCxnSpPr>
        <p:spPr>
          <a:xfrm>
            <a:off x="777240" y="4494929"/>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494929"/>
            <a:ext cx="2103120" cy="564315"/>
          </a:xfrm>
          <a:prstGeom prst="rect">
            <a:avLst/>
          </a:prstGeom>
          <a:noFill/>
        </p:spPr>
        <p:txBody>
          <a:bodyPr wrap="square" lIns="0" rIns="0" tIns="0" bIns="0" anchor="ctr">
            <a:spAutoFit/>
          </a:bodyPr>
          <a:lstStyle/>
          <a:p>
            <a:r>
              <a:rPr sz="1150" b="1" i="0">
                <a:solidFill>
                  <a:srgbClr val="051C2C"/>
                </a:solidFill>
                <a:latin typeface="Arial"/>
              </a:rPr>
              <a:t>Head of Project Governance</a:t>
            </a:r>
          </a:p>
          <a:p>
            <a:pPr algn="l">
              <a:lnSpc>
                <a:spcPct val="105000"/>
              </a:lnSpc>
              <a:spcBef>
                <a:spcPts val="100"/>
              </a:spcBef>
              <a:spcAft>
                <a:spcPts val="400"/>
              </a:spcAft>
            </a:pPr>
            <a:r>
              <a:rPr sz="800" b="1" i="0">
                <a:solidFill>
                  <a:srgbClr val="2251FF"/>
                </a:solidFill>
                <a:latin typeface="Arial"/>
              </a:rPr>
              <a:t>USER</a:t>
            </a:r>
          </a:p>
        </p:txBody>
      </p:sp>
      <p:sp>
        <p:nvSpPr>
          <p:cNvPr id="42" name="TextBox 41"/>
          <p:cNvSpPr txBox="1"/>
          <p:nvPr/>
        </p:nvSpPr>
        <p:spPr>
          <a:xfrm>
            <a:off x="3246120" y="4494929"/>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Operational efficiency, incident root-cause, a</a:t>
            </a:r>
          </a:p>
        </p:txBody>
      </p:sp>
      <p:sp>
        <p:nvSpPr>
          <p:cNvPr id="43" name="TextBox 42"/>
          <p:cNvSpPr txBox="1"/>
          <p:nvPr/>
        </p:nvSpPr>
        <p:spPr>
          <a:xfrm>
            <a:off x="5715000" y="4494929"/>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“SCI-KIQ’s knowledge graph and copilot surface actionable insights and automate incident resolution.”</a:t>
            </a:r>
          </a:p>
        </p:txBody>
      </p:sp>
      <p:sp>
        <p:nvSpPr>
          <p:cNvPr id="44" name="TextBox 43"/>
          <p:cNvSpPr txBox="1"/>
          <p:nvPr/>
        </p:nvSpPr>
        <p:spPr>
          <a:xfrm>
            <a:off x="10394899" y="462163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45" name="TextBox 44"/>
          <p:cNvSpPr txBox="1"/>
          <p:nvPr/>
        </p:nvSpPr>
        <p:spPr>
          <a:xfrm>
            <a:off x="10797235" y="4494929"/>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Enable</a:t>
            </a:r>
          </a:p>
        </p:txBody>
      </p:sp>
      <p:cxnSp>
        <p:nvCxnSpPr>
          <p:cNvPr id="46" name="Connector 45"/>
          <p:cNvCxnSpPr/>
          <p:nvPr/>
        </p:nvCxnSpPr>
        <p:spPr>
          <a:xfrm>
            <a:off x="777240" y="5059244"/>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5059244"/>
            <a:ext cx="2103120" cy="564315"/>
          </a:xfrm>
          <a:prstGeom prst="rect">
            <a:avLst/>
          </a:prstGeom>
          <a:noFill/>
        </p:spPr>
        <p:txBody>
          <a:bodyPr wrap="square" lIns="0" rIns="0" tIns="0" bIns="0" anchor="ctr">
            <a:spAutoFit/>
          </a:bodyPr>
          <a:lstStyle/>
          <a:p>
            <a:r>
              <a:rPr sz="1150" b="1" i="0">
                <a:solidFill>
                  <a:srgbClr val="051C2C"/>
                </a:solidFill>
                <a:latin typeface="Arial"/>
              </a:rPr>
              <a:t>CISO</a:t>
            </a:r>
          </a:p>
          <a:p>
            <a:pPr algn="l">
              <a:lnSpc>
                <a:spcPct val="105000"/>
              </a:lnSpc>
              <a:spcBef>
                <a:spcPts val="100"/>
              </a:spcBef>
              <a:spcAft>
                <a:spcPts val="400"/>
              </a:spcAft>
            </a:pPr>
            <a:r>
              <a:rPr sz="800" b="1" i="0">
                <a:solidFill>
                  <a:srgbClr val="2251FF"/>
                </a:solidFill>
                <a:latin typeface="Arial"/>
              </a:rPr>
              <a:t>BLOCKER</a:t>
            </a:r>
          </a:p>
        </p:txBody>
      </p:sp>
      <p:sp>
        <p:nvSpPr>
          <p:cNvPr id="48" name="TextBox 47"/>
          <p:cNvSpPr txBox="1"/>
          <p:nvPr/>
        </p:nvSpPr>
        <p:spPr>
          <a:xfrm>
            <a:off x="3246120" y="5059244"/>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Security, access &amp; compliance</a:t>
            </a:r>
          </a:p>
        </p:txBody>
      </p:sp>
      <p:sp>
        <p:nvSpPr>
          <p:cNvPr id="49" name="TextBox 48"/>
          <p:cNvSpPr txBox="1"/>
          <p:nvPr/>
        </p:nvSpPr>
        <p:spPr>
          <a:xfrm>
            <a:off x="5715000" y="5059244"/>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“SCI-KIQ’s enterprise-grade lineage, access, and explainability ensure trusted, compliant data activation.”</a:t>
            </a:r>
          </a:p>
        </p:txBody>
      </p:sp>
      <p:sp>
        <p:nvSpPr>
          <p:cNvPr id="50" name="TextBox 49"/>
          <p:cNvSpPr txBox="1"/>
          <p:nvPr/>
        </p:nvSpPr>
        <p:spPr>
          <a:xfrm>
            <a:off x="10394899" y="5185954"/>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51" name="TextBox 50"/>
          <p:cNvSpPr txBox="1"/>
          <p:nvPr/>
        </p:nvSpPr>
        <p:spPr>
          <a:xfrm>
            <a:off x="10797235" y="5059244"/>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Neutralise</a:t>
            </a:r>
          </a:p>
        </p:txBody>
      </p:sp>
      <p:cxnSp>
        <p:nvCxnSpPr>
          <p:cNvPr id="52" name="Connector 51"/>
          <p:cNvCxnSpPr/>
          <p:nvPr/>
        </p:nvCxnSpPr>
        <p:spPr>
          <a:xfrm>
            <a:off x="777240" y="5623560"/>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777240" y="577900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850" b="0" i="0">
                <a:solidFill>
                  <a:srgbClr val="717D89"/>
                </a:solidFill>
                <a:latin typeface="Arial"/>
              </a:rPr>
              <a:t>Engage = priority of effort to win the persona:  ● court   ◕ neutralise   ◑ inform/enable</a:t>
            </a:r>
          </a:p>
        </p:txBody>
      </p:sp>
      <p:sp>
        <p:nvSpPr>
          <p:cNvPr id="54" name="TextBox 5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account analysis — internal</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Build the context layer once; compound it across Adani Green Energy Limited</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4084167" y="1901952"/>
            <a:ext cx="4023360" cy="84124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084167" y="1901952"/>
            <a:ext cx="4023360" cy="841248"/>
          </a:xfrm>
          <a:prstGeom prst="rect">
            <a:avLst/>
          </a:prstGeom>
          <a:noFill/>
        </p:spPr>
        <p:txBody>
          <a:bodyPr wrap="square" lIns="0" rIns="0" tIns="0" bIns="0" anchor="ctr">
            <a:spAutoFit/>
          </a:bodyPr>
          <a:lstStyle/>
          <a:p>
            <a:pPr algn="ctr"/>
            <a:r>
              <a:rPr sz="1600" b="1" i="0">
                <a:solidFill>
                  <a:srgbClr val="FFFFFF"/>
                </a:solidFill>
                <a:latin typeface="Arial"/>
              </a:rPr>
              <a:t>Agent Factory    </a:t>
            </a:r>
            <a:r>
              <a:rPr sz="1100" b="0" i="0">
                <a:solidFill>
                  <a:srgbClr val="C4D0DC"/>
                </a:solidFill>
                <a:latin typeface="Arial"/>
              </a:rPr>
              <a:t>Autonomous execution</a:t>
            </a:r>
          </a:p>
        </p:txBody>
      </p:sp>
      <p:sp>
        <p:nvSpPr>
          <p:cNvPr id="10" name="Rectangle 9"/>
          <p:cNvSpPr/>
          <p:nvPr/>
        </p:nvSpPr>
        <p:spPr>
          <a:xfrm>
            <a:off x="3489807" y="2852928"/>
            <a:ext cx="5212080" cy="84124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489807" y="2852928"/>
            <a:ext cx="5212080" cy="841248"/>
          </a:xfrm>
          <a:prstGeom prst="rect">
            <a:avLst/>
          </a:prstGeom>
          <a:noFill/>
        </p:spPr>
        <p:txBody>
          <a:bodyPr wrap="square" lIns="0" rIns="0" tIns="0" bIns="0" anchor="ctr">
            <a:spAutoFit/>
          </a:bodyPr>
          <a:lstStyle/>
          <a:p>
            <a:pPr algn="ctr"/>
            <a:r>
              <a:rPr sz="1600" b="1" i="0">
                <a:solidFill>
                  <a:srgbClr val="FFFFFF"/>
                </a:solidFill>
                <a:latin typeface="Arial"/>
              </a:rPr>
              <a:t>AI Copilot    </a:t>
            </a:r>
            <a:r>
              <a:rPr sz="1100" b="0" i="0">
                <a:solidFill>
                  <a:srgbClr val="C4D0DC"/>
                </a:solidFill>
                <a:latin typeface="Arial"/>
              </a:rPr>
              <a:t>Semantic, grounded answers</a:t>
            </a:r>
          </a:p>
        </p:txBody>
      </p:sp>
      <p:sp>
        <p:nvSpPr>
          <p:cNvPr id="12" name="Rectangle 11"/>
          <p:cNvSpPr/>
          <p:nvPr/>
        </p:nvSpPr>
        <p:spPr>
          <a:xfrm>
            <a:off x="2849727" y="3803904"/>
            <a:ext cx="6492240" cy="84124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849727" y="3803904"/>
            <a:ext cx="6492240" cy="841248"/>
          </a:xfrm>
          <a:prstGeom prst="rect">
            <a:avLst/>
          </a:prstGeom>
          <a:noFill/>
        </p:spPr>
        <p:txBody>
          <a:bodyPr wrap="square" lIns="0" rIns="0" tIns="0" bIns="0" anchor="ctr">
            <a:spAutoFit/>
          </a:bodyPr>
          <a:lstStyle/>
          <a:p>
            <a:pPr algn="ctr"/>
            <a:r>
              <a:rPr sz="1600" b="1" i="0">
                <a:solidFill>
                  <a:srgbClr val="FFFFFF"/>
                </a:solidFill>
                <a:latin typeface="Arial"/>
              </a:rPr>
              <a:t>Knowledge Graph    </a:t>
            </a:r>
            <a:r>
              <a:rPr sz="1100" b="0" i="0">
                <a:solidFill>
                  <a:srgbClr val="C4D0DC"/>
                </a:solidFill>
                <a:latin typeface="Arial"/>
              </a:rPr>
              <a:t>Causal context &amp; traceability</a:t>
            </a:r>
          </a:p>
        </p:txBody>
      </p:sp>
      <p:sp>
        <p:nvSpPr>
          <p:cNvPr id="14" name="Rectangle 13"/>
          <p:cNvSpPr/>
          <p:nvPr/>
        </p:nvSpPr>
        <p:spPr>
          <a:xfrm>
            <a:off x="2163927" y="4754880"/>
            <a:ext cx="7863840" cy="84124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163927" y="4754880"/>
            <a:ext cx="7863840" cy="841248"/>
          </a:xfrm>
          <a:prstGeom prst="rect">
            <a:avLst/>
          </a:prstGeom>
          <a:noFill/>
        </p:spPr>
        <p:txBody>
          <a:bodyPr wrap="square" lIns="0" rIns="0" tIns="0" bIns="0" anchor="ctr">
            <a:spAutoFit/>
          </a:bodyPr>
          <a:lstStyle/>
          <a:p>
            <a:pPr algn="ctr"/>
            <a:r>
              <a:rPr sz="1600" b="1" i="0">
                <a:solidFill>
                  <a:srgbClr val="FFFFFF"/>
                </a:solidFill>
                <a:latin typeface="Arial"/>
              </a:rPr>
              <a:t>Enterprise 360    </a:t>
            </a:r>
            <a:r>
              <a:rPr sz="1100" b="0" i="0">
                <a:solidFill>
                  <a:srgbClr val="C4D0DC"/>
                </a:solidFill>
                <a:latin typeface="Arial"/>
              </a:rPr>
              <a:t>Unified, AI-ready data</a:t>
            </a:r>
          </a:p>
        </p:txBody>
      </p:sp>
      <p:sp>
        <p:nvSpPr>
          <p:cNvPr id="16" name="TextBox 1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 it in 90 days on one domain, then scale the backbone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36576"/>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77240"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1993392"/>
            <a:ext cx="3362858" cy="77724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1 · 30 DAYS</a:t>
            </a:r>
          </a:p>
          <a:p>
            <a:pPr algn="l">
              <a:lnSpc>
                <a:spcPct val="105000"/>
              </a:lnSpc>
              <a:spcBef>
                <a:spcPts val="0"/>
              </a:spcBef>
              <a:spcAft>
                <a:spcPts val="400"/>
              </a:spcAft>
            </a:pPr>
            <a:r>
              <a:rPr sz="1450" b="1" i="0">
                <a:solidFill>
                  <a:srgbClr val="FFFFFF"/>
                </a:solidFill>
                <a:latin typeface="Arial"/>
              </a:rPr>
              <a:t>Unified Asset &amp; Incident 360</a:t>
            </a:r>
          </a:p>
        </p:txBody>
      </p:sp>
      <p:sp>
        <p:nvSpPr>
          <p:cNvPr id="12" name="TextBox 11"/>
          <p:cNvSpPr txBox="1"/>
          <p:nvPr/>
        </p:nvSpPr>
        <p:spPr>
          <a:xfrm>
            <a:off x="822960"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Integrate plant, maintenance, and finance data</a:t>
            </a:r>
          </a:p>
          <a:p>
            <a:pPr>
              <a:lnSpc>
                <a:spcPct val="120000"/>
              </a:lnSpc>
              <a:spcAft>
                <a:spcPts val="700"/>
              </a:spcAft>
            </a:pPr>
            <a:r>
              <a:rPr sz="1150" b="1" i="0">
                <a:solidFill>
                  <a:srgbClr val="2251FF"/>
                </a:solidFill>
                <a:latin typeface="Arial"/>
              </a:rPr>
              <a:t>—  </a:t>
            </a:r>
            <a:r>
              <a:rPr sz="1150" b="0" i="0">
                <a:solidFill>
                  <a:srgbClr val="051C2C"/>
                </a:solidFill>
                <a:latin typeface="Arial"/>
              </a:rPr>
              <a:t>Model asset-event relationships</a:t>
            </a:r>
          </a:p>
          <a:p>
            <a:pPr>
              <a:lnSpc>
                <a:spcPct val="120000"/>
              </a:lnSpc>
              <a:spcAft>
                <a:spcPts val="700"/>
              </a:spcAft>
            </a:pPr>
            <a:r>
              <a:rPr sz="1150" b="1" i="0">
                <a:solidFill>
                  <a:srgbClr val="2251FF"/>
                </a:solidFill>
                <a:latin typeface="Arial"/>
              </a:rPr>
              <a:t>—  </a:t>
            </a:r>
            <a:r>
              <a:rPr sz="1150" b="0" i="0">
                <a:solidFill>
                  <a:srgbClr val="051C2C"/>
                </a:solidFill>
                <a:latin typeface="Arial"/>
              </a:rPr>
              <a:t>Surface downtime, output, and penalty events</a:t>
            </a:r>
          </a:p>
        </p:txBody>
      </p:sp>
      <p:sp>
        <p:nvSpPr>
          <p:cNvPr id="13" name="Oval 12"/>
          <p:cNvSpPr/>
          <p:nvPr/>
        </p:nvSpPr>
        <p:spPr>
          <a:xfrm>
            <a:off x="4414418"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14418" y="1993392"/>
            <a:ext cx="3362858" cy="7772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97298"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2 · 60 DAYS</a:t>
            </a:r>
          </a:p>
          <a:p>
            <a:pPr algn="l">
              <a:lnSpc>
                <a:spcPct val="105000"/>
              </a:lnSpc>
              <a:spcBef>
                <a:spcPts val="0"/>
              </a:spcBef>
              <a:spcAft>
                <a:spcPts val="400"/>
              </a:spcAft>
            </a:pPr>
            <a:r>
              <a:rPr sz="1450" b="1" i="0">
                <a:solidFill>
                  <a:srgbClr val="FFFFFF"/>
                </a:solidFill>
                <a:latin typeface="Arial"/>
              </a:rPr>
              <a:t>Knowledge Graph &amp; Copilot</a:t>
            </a:r>
          </a:p>
        </p:txBody>
      </p:sp>
      <p:sp>
        <p:nvSpPr>
          <p:cNvPr id="16" name="TextBox 15"/>
          <p:cNvSpPr txBox="1"/>
          <p:nvPr/>
        </p:nvSpPr>
        <p:spPr>
          <a:xfrm>
            <a:off x="4460138"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Link customer, contract, and compliance data</a:t>
            </a:r>
          </a:p>
          <a:p>
            <a:pPr>
              <a:lnSpc>
                <a:spcPct val="120000"/>
              </a:lnSpc>
              <a:spcAft>
                <a:spcPts val="700"/>
              </a:spcAft>
            </a:pPr>
            <a:r>
              <a:rPr sz="1150" b="1" i="0">
                <a:solidFill>
                  <a:srgbClr val="2251FF"/>
                </a:solidFill>
                <a:latin typeface="Arial"/>
              </a:rPr>
              <a:t>—  </a:t>
            </a:r>
            <a:r>
              <a:rPr sz="1150" b="0" i="0">
                <a:solidFill>
                  <a:srgbClr val="051C2C"/>
                </a:solidFill>
                <a:latin typeface="Arial"/>
              </a:rPr>
              <a:t>Enable root-cause and impact tracing</a:t>
            </a:r>
          </a:p>
          <a:p>
            <a:pPr>
              <a:lnSpc>
                <a:spcPct val="120000"/>
              </a:lnSpc>
              <a:spcAft>
                <a:spcPts val="700"/>
              </a:spcAft>
            </a:pPr>
            <a:r>
              <a:rPr sz="1150" b="1" i="0">
                <a:solidFill>
                  <a:srgbClr val="2251FF"/>
                </a:solidFill>
                <a:latin typeface="Arial"/>
              </a:rPr>
              <a:t>—  </a:t>
            </a:r>
            <a:r>
              <a:rPr sz="1150" b="0" i="0">
                <a:solidFill>
                  <a:srgbClr val="051C2C"/>
                </a:solidFill>
                <a:latin typeface="Arial"/>
              </a:rPr>
              <a:t>Launch Copilot for top 10 business questions</a:t>
            </a:r>
          </a:p>
        </p:txBody>
      </p:sp>
      <p:sp>
        <p:nvSpPr>
          <p:cNvPr id="17" name="Oval 16"/>
          <p:cNvSpPr/>
          <p:nvPr/>
        </p:nvSpPr>
        <p:spPr>
          <a:xfrm>
            <a:off x="8051596"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051596" y="1993392"/>
            <a:ext cx="3362858" cy="77724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34476"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3 · 90 DAYS</a:t>
            </a:r>
          </a:p>
          <a:p>
            <a:pPr algn="l">
              <a:lnSpc>
                <a:spcPct val="105000"/>
              </a:lnSpc>
              <a:spcBef>
                <a:spcPts val="0"/>
              </a:spcBef>
              <a:spcAft>
                <a:spcPts val="400"/>
              </a:spcAft>
            </a:pPr>
            <a:r>
              <a:rPr sz="1450" b="1" i="0">
                <a:solidFill>
                  <a:srgbClr val="FFFFFF"/>
                </a:solidFill>
                <a:latin typeface="Arial"/>
              </a:rPr>
              <a:t>Agent Factory &amp; Autonomous Ops</a:t>
            </a:r>
          </a:p>
        </p:txBody>
      </p:sp>
      <p:sp>
        <p:nvSpPr>
          <p:cNvPr id="20" name="TextBox 19"/>
          <p:cNvSpPr txBox="1"/>
          <p:nvPr/>
        </p:nvSpPr>
        <p:spPr>
          <a:xfrm>
            <a:off x="8097316"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Configure 4+ agentic workflows</a:t>
            </a:r>
          </a:p>
          <a:p>
            <a:pPr>
              <a:lnSpc>
                <a:spcPct val="120000"/>
              </a:lnSpc>
              <a:spcAft>
                <a:spcPts val="700"/>
              </a:spcAft>
            </a:pPr>
            <a:r>
              <a:rPr sz="1150" b="1" i="0">
                <a:solidFill>
                  <a:srgbClr val="2251FF"/>
                </a:solidFill>
                <a:latin typeface="Arial"/>
              </a:rPr>
              <a:t>—  </a:t>
            </a:r>
            <a:r>
              <a:rPr sz="1150" b="0" i="0">
                <a:solidFill>
                  <a:srgbClr val="051C2C"/>
                </a:solidFill>
                <a:latin typeface="Arial"/>
              </a:rPr>
              <a:t>Integrate closed-loop write-back to SAP, CRM, and portals</a:t>
            </a:r>
          </a:p>
          <a:p>
            <a:pPr>
              <a:lnSpc>
                <a:spcPct val="120000"/>
              </a:lnSpc>
              <a:spcAft>
                <a:spcPts val="700"/>
              </a:spcAft>
            </a:pPr>
            <a:r>
              <a:rPr sz="1150" b="1" i="0">
                <a:solidFill>
                  <a:srgbClr val="2251FF"/>
                </a:solidFill>
                <a:latin typeface="Arial"/>
              </a:rPr>
              <a:t>—  </a:t>
            </a:r>
            <a:r>
              <a:rPr sz="1150" b="0" i="0">
                <a:solidFill>
                  <a:srgbClr val="051C2C"/>
                </a:solidFill>
                <a:latin typeface="Arial"/>
              </a:rPr>
              <a:t>Quantify business impact in margin, cash, and compliance</a:t>
            </a:r>
          </a:p>
        </p:txBody>
      </p:sp>
      <p:sp>
        <p:nvSpPr>
          <p:cNvPr id="21" name="TextBox 20"/>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delivery methodology</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FFFFFF"/>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Adani Green Energy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01</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CONTEXT</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today’s stack can’t deliver AI value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20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FFFFFF"/>
                </a:solidFill>
                <a:latin typeface="Arial"/>
              </a:rPr>
              <a:t>The next step: a focused 90-day pilot with one executive sponsor</a:t>
            </a:r>
          </a:p>
        </p:txBody>
      </p:sp>
      <p:cxnSp>
        <p:nvCxnSpPr>
          <p:cNvPr id="7" name="Connector 6"/>
          <p:cNvCxnSpPr/>
          <p:nvPr/>
        </p:nvCxnSpPr>
        <p:spPr>
          <a:xfrm>
            <a:off x="777240" y="1481328"/>
            <a:ext cx="10637215" cy="0"/>
          </a:xfrm>
          <a:prstGeom prst="bentConnector3">
            <a:avLst/>
          </a:prstGeom>
          <a:ln w="19050">
            <a:solidFill>
              <a:srgbClr val="334A5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9722815" cy="64008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Move from reporting to autonomous, AI-driven green energy ops in 90 days.</a:t>
            </a:r>
          </a:p>
        </p:txBody>
      </p:sp>
      <p:sp>
        <p:nvSpPr>
          <p:cNvPr id="9" name="Rectangle 8"/>
          <p:cNvSpPr/>
          <p:nvPr/>
        </p:nvSpPr>
        <p:spPr>
          <a:xfrm>
            <a:off x="777240"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78408"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01</a:t>
            </a:r>
          </a:p>
          <a:p>
            <a:pPr algn="l">
              <a:lnSpc>
                <a:spcPct val="125000"/>
              </a:lnSpc>
              <a:spcBef>
                <a:spcPts val="400"/>
              </a:spcBef>
              <a:spcAft>
                <a:spcPts val="400"/>
              </a:spcAft>
            </a:pPr>
            <a:r>
              <a:rPr sz="1300" b="0" i="0">
                <a:solidFill>
                  <a:srgbClr val="C4D0DC"/>
                </a:solidFill>
                <a:latin typeface="Arial"/>
              </a:rPr>
              <a:t>Select two pilot clusters (hybrid + wind) for Asset &amp; Incident 360</a:t>
            </a:r>
          </a:p>
        </p:txBody>
      </p:sp>
      <p:sp>
        <p:nvSpPr>
          <p:cNvPr id="12" name="Rectangle 11"/>
          <p:cNvSpPr/>
          <p:nvPr/>
        </p:nvSpPr>
        <p:spPr>
          <a:xfrm>
            <a:off x="4414418"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414418"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615586"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02</a:t>
            </a:r>
          </a:p>
          <a:p>
            <a:pPr algn="l">
              <a:lnSpc>
                <a:spcPct val="125000"/>
              </a:lnSpc>
              <a:spcBef>
                <a:spcPts val="400"/>
              </a:spcBef>
              <a:spcAft>
                <a:spcPts val="400"/>
              </a:spcAft>
            </a:pPr>
            <a:r>
              <a:rPr sz="1300" b="0" i="0">
                <a:solidFill>
                  <a:srgbClr val="C4D0DC"/>
                </a:solidFill>
                <a:latin typeface="Arial"/>
              </a:rPr>
              <a:t>Connect SCADA, SAP, and CRM for unified root-cause traceability</a:t>
            </a:r>
          </a:p>
        </p:txBody>
      </p:sp>
      <p:sp>
        <p:nvSpPr>
          <p:cNvPr id="15" name="Rectangle 14"/>
          <p:cNvSpPr/>
          <p:nvPr/>
        </p:nvSpPr>
        <p:spPr>
          <a:xfrm>
            <a:off x="8051596"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051596"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52764"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03</a:t>
            </a:r>
          </a:p>
          <a:p>
            <a:pPr algn="l">
              <a:lnSpc>
                <a:spcPct val="125000"/>
              </a:lnSpc>
              <a:spcBef>
                <a:spcPts val="400"/>
              </a:spcBef>
              <a:spcAft>
                <a:spcPts val="400"/>
              </a:spcAft>
            </a:pPr>
            <a:r>
              <a:rPr sz="1300" b="0" i="0">
                <a:solidFill>
                  <a:srgbClr val="C4D0DC"/>
                </a:solidFill>
                <a:latin typeface="Arial"/>
              </a:rPr>
              <a:t>Deploy Copilot and agents—quantify impact on margin, cash, and compliance</a:t>
            </a:r>
          </a:p>
        </p:txBody>
      </p:sp>
      <p:sp>
        <p:nvSpPr>
          <p:cNvPr id="18" name="TextBox 17"/>
          <p:cNvSpPr txBox="1"/>
          <p:nvPr/>
        </p:nvSpPr>
        <p:spPr>
          <a:xfrm>
            <a:off x="777240" y="4325112"/>
            <a:ext cx="10637215" cy="457200"/>
          </a:xfrm>
          <a:prstGeom prst="rect">
            <a:avLst/>
          </a:prstGeom>
          <a:noFill/>
        </p:spPr>
        <p:txBody>
          <a:bodyPr wrap="square" lIns="0" rIns="0" tIns="0" bIns="0">
            <a:spAutoFit/>
          </a:bodyPr>
          <a:lstStyle/>
          <a:p>
            <a:r>
              <a:rPr sz="1400" b="1" i="0">
                <a:solidFill>
                  <a:srgbClr val="FFFFFF"/>
                </a:solidFill>
                <a:latin typeface="Arial"/>
              </a:rPr>
              <a:t>Let’s activate Adani Green’s data for real-time margin, cash, and compliance advantage—schedule a 2-hour value workshop with SCIKIQ.    </a:t>
            </a:r>
            <a:r>
              <a:rPr sz="1400" b="1" i="0">
                <a:solidFill>
                  <a:srgbClr val="00A9F4"/>
                </a:solidFill>
                <a:latin typeface="Arial"/>
              </a:rPr>
              <a:t>✉ sales@scikiq.com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2251FF"/>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barrier to AI value is data readiness — not algorithms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~70%</a:t>
            </a:r>
          </a:p>
          <a:p>
            <a:pPr algn="l">
              <a:lnSpc>
                <a:spcPct val="125000"/>
              </a:lnSpc>
              <a:spcBef>
                <a:spcPts val="200"/>
              </a:spcBef>
              <a:spcAft>
                <a:spcPts val="400"/>
              </a:spcAft>
            </a:pPr>
            <a:r>
              <a:rPr sz="1300" b="0" i="0">
                <a:solidFill>
                  <a:srgbClr val="717D89"/>
                </a:solidFill>
                <a:latin typeface="Arial"/>
              </a:rPr>
              <a:t>of enterprise data goes unused</a:t>
            </a:r>
          </a:p>
        </p:txBody>
      </p:sp>
      <p:sp>
        <p:nvSpPr>
          <p:cNvPr id="9" name="TextBox 8"/>
          <p:cNvSpPr txBox="1"/>
          <p:nvPr/>
        </p:nvSpPr>
        <p:spPr>
          <a:xfrm>
            <a:off x="4322978"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~12%</a:t>
            </a:r>
          </a:p>
          <a:p>
            <a:pPr algn="l">
              <a:lnSpc>
                <a:spcPct val="125000"/>
              </a:lnSpc>
              <a:spcBef>
                <a:spcPts val="200"/>
              </a:spcBef>
              <a:spcAft>
                <a:spcPts val="400"/>
              </a:spcAft>
            </a:pPr>
            <a:r>
              <a:rPr sz="1300" b="0" i="0">
                <a:solidFill>
                  <a:srgbClr val="717D89"/>
                </a:solidFill>
                <a:latin typeface="Arial"/>
              </a:rPr>
              <a:t>of orgs are ready for agentic AI (despite ~80% investing)</a:t>
            </a:r>
          </a:p>
        </p:txBody>
      </p:sp>
      <p:sp>
        <p:nvSpPr>
          <p:cNvPr id="10" name="TextBox 9"/>
          <p:cNvSpPr txBox="1"/>
          <p:nvPr/>
        </p:nvSpPr>
        <p:spPr>
          <a:xfrm>
            <a:off x="7868716"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$2.3T</a:t>
            </a:r>
          </a:p>
          <a:p>
            <a:pPr algn="l">
              <a:lnSpc>
                <a:spcPct val="125000"/>
              </a:lnSpc>
              <a:spcBef>
                <a:spcPts val="200"/>
              </a:spcBef>
              <a:spcAft>
                <a:spcPts val="400"/>
              </a:spcAft>
            </a:pPr>
            <a:r>
              <a:rPr sz="1300" b="0" i="0">
                <a:solidFill>
                  <a:srgbClr val="717D89"/>
                </a:solidFill>
                <a:latin typeface="Arial"/>
              </a:rPr>
              <a:t>of digital spend not delivering ROI</a:t>
            </a:r>
          </a:p>
        </p:txBody>
      </p:sp>
      <p:cxnSp>
        <p:nvCxnSpPr>
          <p:cNvPr id="11" name="Connector 10"/>
          <p:cNvCxnSpPr/>
          <p:nvPr/>
        </p:nvCxnSpPr>
        <p:spPr>
          <a:xfrm>
            <a:off x="777240" y="4096512"/>
            <a:ext cx="10637215" cy="0"/>
          </a:xfrm>
          <a:prstGeom prst="bentConnector3">
            <a:avLst/>
          </a:prstGeom>
          <a:ln w="9525">
            <a:solidFill>
              <a:srgbClr val="D7DCE1"/>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777240" y="4325112"/>
            <a:ext cx="10637215" cy="914400"/>
          </a:xfrm>
          <a:prstGeom prst="rect">
            <a:avLst/>
          </a:prstGeom>
          <a:noFill/>
        </p:spPr>
        <p:txBody>
          <a:bodyPr wrap="square" lIns="0" rIns="0" tIns="0" bIns="0">
            <a:spAutoFit/>
          </a:bodyPr>
          <a:lstStyle/>
          <a:p>
            <a:pPr algn="l">
              <a:lnSpc>
                <a:spcPct val="130000"/>
              </a:lnSpc>
              <a:spcBef>
                <a:spcPts val="0"/>
              </a:spcBef>
              <a:spcAft>
                <a:spcPts val="400"/>
              </a:spcAft>
            </a:pPr>
            <a:r>
              <a:rPr sz="1500" b="1" i="0">
                <a:solidFill>
                  <a:srgbClr val="051C2C"/>
                </a:solidFill>
                <a:latin typeface="Arial"/>
              </a:rPr>
              <a:t>AI isn't held back by algorithms — it's held back by data readiness.  For Adani Green Energy Limited, the implication is direct:</a:t>
            </a:r>
          </a:p>
          <a:p>
            <a:pPr algn="l">
              <a:lnSpc>
                <a:spcPct val="130000"/>
              </a:lnSpc>
              <a:spcBef>
                <a:spcPts val="400"/>
              </a:spcBef>
              <a:spcAft>
                <a:spcPts val="400"/>
              </a:spcAft>
            </a:pPr>
            <a:r>
              <a:rPr sz="1300" b="0" i="0">
                <a:solidFill>
                  <a:srgbClr val="717D89"/>
                </a:solidFill>
                <a:latin typeface="Arial"/>
              </a:rPr>
              <a:t>Adani Green Energy’s leadership in India’s renewable energy transition is built on scale, speed, and reliability. But as capacity surges past 20 GW, data fragmentation and operational complexity threaten margin, cash, and compliance.</a:t>
            </a:r>
          </a:p>
        </p:txBody>
      </p:sp>
      <p:sp>
        <p:nvSpPr>
          <p:cNvPr id="13" name="TextBox 1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Forrester; IDC; Qlik/IDC 2025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1" i="0">
                <a:solidFill>
                  <a:srgbClr val="FFFFFF"/>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Adani Green Energy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02</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APPROACH</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What SCIKIQ is — and how it works for Adani Green Energy Limited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turns siloed data into AI-ready products — Connect, Curate, Control, Consume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10637215" cy="548640"/>
          </a:xfrm>
          <a:prstGeom prst="rect">
            <a:avLst/>
          </a:prstGeom>
          <a:noFill/>
        </p:spPr>
        <p:txBody>
          <a:bodyPr wrap="square" lIns="0" rIns="0" tIns="0" bIns="0">
            <a:spAutoFit/>
          </a:bodyPr>
          <a:lstStyle/>
          <a:p>
            <a:pPr algn="l">
              <a:lnSpc>
                <a:spcPct val="130000"/>
              </a:lnSpc>
              <a:spcBef>
                <a:spcPts val="0"/>
              </a:spcBef>
              <a:spcAft>
                <a:spcPts val="400"/>
              </a:spcAft>
            </a:pPr>
            <a:r>
              <a:rPr sz="1350" b="0" i="0">
                <a:solidFill>
                  <a:srgbClr val="717D89"/>
                </a:solidFill>
                <a:latin typeface="Arial"/>
              </a:rPr>
              <a:t>SCIKIQ is an AI-first, no-code data-fabric platform that unifies siloed enterprise data into AI-ready data products — for enterprise-scale intelligence and data monetization.</a:t>
            </a:r>
          </a:p>
        </p:txBody>
      </p:sp>
      <p:sp>
        <p:nvSpPr>
          <p:cNvPr id="9" name="Rectangle 8"/>
          <p:cNvSpPr/>
          <p:nvPr/>
        </p:nvSpPr>
        <p:spPr>
          <a:xfrm>
            <a:off x="777240"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Connect</a:t>
            </a:r>
          </a:p>
        </p:txBody>
      </p:sp>
      <p:sp>
        <p:nvSpPr>
          <p:cNvPr id="12" name="TextBox 11"/>
          <p:cNvSpPr txBox="1"/>
          <p:nvPr/>
        </p:nvSpPr>
        <p:spPr>
          <a:xfrm>
            <a:off x="960120"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200+ connectors — every source, no latency, no code.</a:t>
            </a:r>
          </a:p>
        </p:txBody>
      </p:sp>
      <p:sp>
        <p:nvSpPr>
          <p:cNvPr id="13" name="Right Arrow 12"/>
          <p:cNvSpPr/>
          <p:nvPr/>
        </p:nvSpPr>
        <p:spPr>
          <a:xfrm>
            <a:off x="3276523"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3505123"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3505123"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505123"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Curate</a:t>
            </a:r>
          </a:p>
        </p:txBody>
      </p:sp>
      <p:sp>
        <p:nvSpPr>
          <p:cNvPr id="17" name="TextBox 16"/>
          <p:cNvSpPr txBox="1"/>
          <p:nvPr/>
        </p:nvSpPr>
        <p:spPr>
          <a:xfrm>
            <a:off x="3688003"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Contextualize, model and prepare data for every team.</a:t>
            </a:r>
          </a:p>
        </p:txBody>
      </p:sp>
      <p:sp>
        <p:nvSpPr>
          <p:cNvPr id="18" name="Right Arrow 17"/>
          <p:cNvSpPr/>
          <p:nvPr/>
        </p:nvSpPr>
        <p:spPr>
          <a:xfrm>
            <a:off x="6004407"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233007"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233007"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233007"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Control</a:t>
            </a:r>
          </a:p>
        </p:txBody>
      </p:sp>
      <p:sp>
        <p:nvSpPr>
          <p:cNvPr id="22" name="TextBox 21"/>
          <p:cNvSpPr txBox="1"/>
          <p:nvPr/>
        </p:nvSpPr>
        <p:spPr>
          <a:xfrm>
            <a:off x="6415887"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Governed, lineage-traced, compliant by design.</a:t>
            </a:r>
          </a:p>
        </p:txBody>
      </p:sp>
      <p:sp>
        <p:nvSpPr>
          <p:cNvPr id="23" name="Right Arrow 22"/>
          <p:cNvSpPr/>
          <p:nvPr/>
        </p:nvSpPr>
        <p:spPr>
          <a:xfrm>
            <a:off x="8732291"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8960891"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8960891"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960891"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Consume</a:t>
            </a:r>
          </a:p>
        </p:txBody>
      </p:sp>
      <p:sp>
        <p:nvSpPr>
          <p:cNvPr id="27" name="TextBox 26"/>
          <p:cNvSpPr txBox="1"/>
          <p:nvPr/>
        </p:nvSpPr>
        <p:spPr>
          <a:xfrm>
            <a:off x="9143771"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Copilots, agents, data products and APIs that act.</a:t>
            </a:r>
          </a:p>
        </p:txBody>
      </p:sp>
      <p:sp>
        <p:nvSpPr>
          <p:cNvPr id="28" name="TextBox 2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6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sits on top of Adani Green Energy Limited’s systems as the enterprise context layer</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45920"/>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78408" y="1645920"/>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OUTCOMES</a:t>
            </a:r>
          </a:p>
        </p:txBody>
      </p:sp>
      <p:sp>
        <p:nvSpPr>
          <p:cNvPr id="10" name="Rectangle 9"/>
          <p:cNvSpPr/>
          <p:nvPr/>
        </p:nvSpPr>
        <p:spPr>
          <a:xfrm>
            <a:off x="3383280" y="1773936"/>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11880" y="1645920"/>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Faster decisions   ·   autonomous action   ·   new revenue from data</a:t>
            </a:r>
          </a:p>
        </p:txBody>
      </p:sp>
      <p:sp>
        <p:nvSpPr>
          <p:cNvPr id="12" name="Rectangle 11"/>
          <p:cNvSpPr/>
          <p:nvPr/>
        </p:nvSpPr>
        <p:spPr>
          <a:xfrm>
            <a:off x="777240" y="2432304"/>
            <a:ext cx="10637215" cy="676656"/>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78408" y="2432304"/>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ACTIVATE</a:t>
            </a:r>
          </a:p>
        </p:txBody>
      </p:sp>
      <p:sp>
        <p:nvSpPr>
          <p:cNvPr id="14" name="Rectangle 13"/>
          <p:cNvSpPr/>
          <p:nvPr/>
        </p:nvSpPr>
        <p:spPr>
          <a:xfrm>
            <a:off x="3383280" y="2560320"/>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611880" y="2432304"/>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GenAI Copilot   ·   Autonomous Agents   ·   Data Products   ·   APIs   ·   BI</a:t>
            </a:r>
          </a:p>
        </p:txBody>
      </p:sp>
      <p:sp>
        <p:nvSpPr>
          <p:cNvPr id="16" name="Rectangle 15"/>
          <p:cNvSpPr/>
          <p:nvPr/>
        </p:nvSpPr>
        <p:spPr>
          <a:xfrm>
            <a:off x="777240" y="3218688"/>
            <a:ext cx="10637215" cy="676656"/>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78408" y="3218688"/>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CURATE &amp; CONTEXTUALISE</a:t>
            </a:r>
          </a:p>
        </p:txBody>
      </p:sp>
      <p:sp>
        <p:nvSpPr>
          <p:cNvPr id="18" name="Rectangle 17"/>
          <p:cNvSpPr/>
          <p:nvPr/>
        </p:nvSpPr>
        <p:spPr>
          <a:xfrm>
            <a:off x="3383280" y="3346704"/>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611880" y="3218688"/>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Business 360   ·   Contextualisation Engine   ·   Knowledge Graph   ·   Data Prep &amp; AutoML</a:t>
            </a:r>
          </a:p>
        </p:txBody>
      </p:sp>
      <p:sp>
        <p:nvSpPr>
          <p:cNvPr id="20" name="Rectangle 19"/>
          <p:cNvSpPr/>
          <p:nvPr/>
        </p:nvSpPr>
        <p:spPr>
          <a:xfrm>
            <a:off x="777240" y="4005072"/>
            <a:ext cx="10637215" cy="676656"/>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78408" y="4005072"/>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CONNECT</a:t>
            </a:r>
          </a:p>
        </p:txBody>
      </p:sp>
      <p:sp>
        <p:nvSpPr>
          <p:cNvPr id="22" name="Rectangle 21"/>
          <p:cNvSpPr/>
          <p:nvPr/>
        </p:nvSpPr>
        <p:spPr>
          <a:xfrm>
            <a:off x="3383280" y="4133087"/>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3611880" y="4005072"/>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200+ connectors   ·   real-time &amp; batch ingestion   ·   cloud / on-prem / hybrid</a:t>
            </a:r>
          </a:p>
        </p:txBody>
      </p:sp>
      <p:sp>
        <p:nvSpPr>
          <p:cNvPr id="24" name="Rectangle 23"/>
          <p:cNvSpPr/>
          <p:nvPr/>
        </p:nvSpPr>
        <p:spPr>
          <a:xfrm>
            <a:off x="777240" y="4791456"/>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78408" y="4791456"/>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ENTERPRISE SOURCES</a:t>
            </a:r>
          </a:p>
        </p:txBody>
      </p:sp>
      <p:sp>
        <p:nvSpPr>
          <p:cNvPr id="26" name="Rectangle 25"/>
          <p:cNvSpPr/>
          <p:nvPr/>
        </p:nvSpPr>
        <p:spPr>
          <a:xfrm>
            <a:off x="3383280" y="4919472"/>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611880" y="4791456"/>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SCADA    ·    SAP S/4HANA    ·    SAP PM    ·    Salesforce CRM    ·    Vendor Portal    ·    Grid Portal    ·    Audit Portal</a:t>
            </a:r>
          </a:p>
        </p:txBody>
      </p:sp>
      <p:sp>
        <p:nvSpPr>
          <p:cNvPr id="28" name="Rectangle 27"/>
          <p:cNvSpPr/>
          <p:nvPr/>
        </p:nvSpPr>
        <p:spPr>
          <a:xfrm>
            <a:off x="777240" y="5577840"/>
            <a:ext cx="10637215" cy="4572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77240" y="5577840"/>
            <a:ext cx="10637215" cy="45720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GOVERNED END TO END    —    Metadata   ·   Lineage   ·   Data Quality   ·   Security   ·   Compliance</a:t>
            </a:r>
          </a:p>
        </p:txBody>
      </p:sp>
      <p:sp>
        <p:nvSpPr>
          <p:cNvPr id="30" name="TextBox 29"/>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 architecture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maps directly onto Adani Green Energy Limited’s priorities and pressures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717D89"/>
                </a:solidFill>
                <a:latin typeface="Arial"/>
              </a:rPr>
              <a:t>WHAT ADANI GREEN ENERGY LIMITED FACES</a:t>
            </a:r>
          </a:p>
        </p:txBody>
      </p:sp>
      <p:sp>
        <p:nvSpPr>
          <p:cNvPr id="9" name="TextBox 8"/>
          <p:cNvSpPr txBox="1"/>
          <p:nvPr/>
        </p:nvSpPr>
        <p:spPr>
          <a:xfrm>
            <a:off x="6598767"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HOW SCIKIQ RESPONDS</a:t>
            </a:r>
          </a:p>
        </p:txBody>
      </p:sp>
      <p:sp>
        <p:nvSpPr>
          <p:cNvPr id="10" name="Rectangle 9"/>
          <p:cNvSpPr/>
          <p:nvPr/>
        </p:nvSpPr>
        <p:spPr>
          <a:xfrm>
            <a:off x="777240" y="1993392"/>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777240" y="1993392"/>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41832"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Scale renewable portfolio to 25 GW+ by 2025</a:t>
            </a:r>
          </a:p>
        </p:txBody>
      </p:sp>
      <p:sp>
        <p:nvSpPr>
          <p:cNvPr id="13" name="Right Arrow 12"/>
          <p:cNvSpPr/>
          <p:nvPr/>
        </p:nvSpPr>
        <p:spPr>
          <a:xfrm>
            <a:off x="5912967" y="2331720"/>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598767" y="1993392"/>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598767" y="1993392"/>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763359"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Unify into one Business 360 — Connect &amp; Curate</a:t>
            </a:r>
          </a:p>
        </p:txBody>
      </p:sp>
      <p:sp>
        <p:nvSpPr>
          <p:cNvPr id="17" name="Rectangle 16"/>
          <p:cNvSpPr/>
          <p:nvPr/>
        </p:nvSpPr>
        <p:spPr>
          <a:xfrm>
            <a:off x="777240" y="3026664"/>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026664"/>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41832"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Maximize asset uptime and output yield</a:t>
            </a:r>
          </a:p>
        </p:txBody>
      </p:sp>
      <p:sp>
        <p:nvSpPr>
          <p:cNvPr id="20" name="Right Arrow 19"/>
          <p:cNvSpPr/>
          <p:nvPr/>
        </p:nvSpPr>
        <p:spPr>
          <a:xfrm>
            <a:off x="5912967" y="3364992"/>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598767" y="3026664"/>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598767" y="3026664"/>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763359"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Model relationships in a knowledge graph — explain the “why”</a:t>
            </a:r>
          </a:p>
        </p:txBody>
      </p:sp>
      <p:sp>
        <p:nvSpPr>
          <p:cNvPr id="24" name="Rectangle 23"/>
          <p:cNvSpPr/>
          <p:nvPr/>
        </p:nvSpPr>
        <p:spPr>
          <a:xfrm>
            <a:off x="777240" y="4059935"/>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77240" y="4059935"/>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41832"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Accelerate cash conversion and reduce DSO</a:t>
            </a:r>
          </a:p>
        </p:txBody>
      </p:sp>
      <p:sp>
        <p:nvSpPr>
          <p:cNvPr id="27" name="Right Arrow 26"/>
          <p:cNvSpPr/>
          <p:nvPr/>
        </p:nvSpPr>
        <p:spPr>
          <a:xfrm>
            <a:off x="5912967" y="4398264"/>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6598767" y="4059935"/>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598767" y="4059935"/>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763359"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Ground a copilot and agents — decide and act, no hallucination</a:t>
            </a:r>
          </a:p>
        </p:txBody>
      </p:sp>
      <p:sp>
        <p:nvSpPr>
          <p:cNvPr id="31" name="Rectangle 30"/>
          <p:cNvSpPr/>
          <p:nvPr/>
        </p:nvSpPr>
        <p:spPr>
          <a:xfrm>
            <a:off x="777240" y="5093208"/>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777240" y="5093208"/>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941832"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Competition: SPOC Automation</a:t>
            </a:r>
          </a:p>
        </p:txBody>
      </p:sp>
      <p:sp>
        <p:nvSpPr>
          <p:cNvPr id="34" name="Right Arrow 33"/>
          <p:cNvSpPr/>
          <p:nvPr/>
        </p:nvSpPr>
        <p:spPr>
          <a:xfrm>
            <a:off x="5912967" y="5431536"/>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6598767" y="5093208"/>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6598767" y="5093208"/>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763359"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Governed and lineage-traced — trusted by the board</a:t>
            </a:r>
          </a:p>
        </p:txBody>
      </p:sp>
      <p:sp>
        <p:nvSpPr>
          <p:cNvPr id="38" name="TextBox 3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analysis; public disclosures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Four layers carry the business from visibility to autonomous action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6479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64792"/>
            <a:ext cx="868680" cy="93268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76479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01</a:t>
            </a:r>
          </a:p>
        </p:txBody>
      </p:sp>
      <p:sp>
        <p:nvSpPr>
          <p:cNvPr id="11" name="TextBox 10"/>
          <p:cNvSpPr txBox="1"/>
          <p:nvPr/>
        </p:nvSpPr>
        <p:spPr>
          <a:xfrm>
            <a:off x="1874519" y="1892807"/>
            <a:ext cx="9265615" cy="749808"/>
          </a:xfrm>
          <a:prstGeom prst="rect">
            <a:avLst/>
          </a:prstGeom>
          <a:noFill/>
        </p:spPr>
        <p:txBody>
          <a:bodyPr wrap="square" lIns="0" rIns="0" tIns="0" bIns="0">
            <a:spAutoFit/>
          </a:bodyPr>
          <a:lstStyle/>
          <a:p>
            <a:r>
              <a:rPr sz="1600" b="1" i="0">
                <a:solidFill>
                  <a:srgbClr val="051C2C"/>
                </a:solidFill>
                <a:latin typeface="Arial"/>
              </a:rPr>
              <a:t>Enterprise 360    </a:t>
            </a:r>
            <a:r>
              <a:rPr sz="1200" b="0" i="1">
                <a:solidFill>
                  <a:srgbClr val="2251FF"/>
                </a:solidFill>
                <a:latin typeface="Arial"/>
              </a:rPr>
              <a:t>What is happening?</a:t>
            </a:r>
          </a:p>
          <a:p>
            <a:pPr algn="l">
              <a:lnSpc>
                <a:spcPct val="120000"/>
              </a:lnSpc>
              <a:spcBef>
                <a:spcPts val="200"/>
              </a:spcBef>
              <a:spcAft>
                <a:spcPts val="400"/>
              </a:spcAft>
            </a:pPr>
            <a:r>
              <a:rPr sz="1100" b="0" i="0">
                <a:solidFill>
                  <a:srgbClr val="717D89"/>
                </a:solidFill>
                <a:latin typeface="Arial"/>
              </a:rPr>
              <a:t>Unify asset, operations, and commercial data across all plants, projects, and contracts—surfacing issues, trends, and anomalies portfolio-wide.</a:t>
            </a:r>
          </a:p>
        </p:txBody>
      </p:sp>
      <p:sp>
        <p:nvSpPr>
          <p:cNvPr id="12" name="Rectangle 11"/>
          <p:cNvSpPr/>
          <p:nvPr/>
        </p:nvSpPr>
        <p:spPr>
          <a:xfrm>
            <a:off x="777240" y="281635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2816352"/>
            <a:ext cx="868680" cy="93268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281635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02</a:t>
            </a:r>
          </a:p>
        </p:txBody>
      </p:sp>
      <p:sp>
        <p:nvSpPr>
          <p:cNvPr id="15" name="TextBox 14"/>
          <p:cNvSpPr txBox="1"/>
          <p:nvPr/>
        </p:nvSpPr>
        <p:spPr>
          <a:xfrm>
            <a:off x="1874519" y="2944368"/>
            <a:ext cx="9265615" cy="749808"/>
          </a:xfrm>
          <a:prstGeom prst="rect">
            <a:avLst/>
          </a:prstGeom>
          <a:noFill/>
        </p:spPr>
        <p:txBody>
          <a:bodyPr wrap="square" lIns="0" rIns="0" tIns="0" bIns="0">
            <a:spAutoFit/>
          </a:bodyPr>
          <a:lstStyle/>
          <a:p>
            <a:r>
              <a:rPr sz="1600" b="1" i="0">
                <a:solidFill>
                  <a:srgbClr val="051C2C"/>
                </a:solidFill>
                <a:latin typeface="Arial"/>
              </a:rPr>
              <a:t>Knowledge Graph    </a:t>
            </a:r>
            <a:r>
              <a:rPr sz="1200" b="0" i="1">
                <a:solidFill>
                  <a:srgbClr val="2251FF"/>
                </a:solidFill>
                <a:latin typeface="Arial"/>
              </a:rPr>
              <a:t>Why is it happening?</a:t>
            </a:r>
          </a:p>
          <a:p>
            <a:pPr algn="l">
              <a:lnSpc>
                <a:spcPct val="120000"/>
              </a:lnSpc>
              <a:spcBef>
                <a:spcPts val="200"/>
              </a:spcBef>
              <a:spcAft>
                <a:spcPts val="400"/>
              </a:spcAft>
            </a:pPr>
            <a:r>
              <a:rPr sz="1100" b="0" i="0">
                <a:solidFill>
                  <a:srgbClr val="717D89"/>
                </a:solidFill>
                <a:latin typeface="Arial"/>
              </a:rPr>
              <a:t>Model relationships between assets, weather, grid, contracts, and compliance—enabling root-cause tracing and impact analysis.</a:t>
            </a:r>
          </a:p>
        </p:txBody>
      </p:sp>
      <p:sp>
        <p:nvSpPr>
          <p:cNvPr id="16" name="Rectangle 15"/>
          <p:cNvSpPr/>
          <p:nvPr/>
        </p:nvSpPr>
        <p:spPr>
          <a:xfrm>
            <a:off x="777240" y="3867911"/>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77240" y="3867911"/>
            <a:ext cx="868680" cy="93268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3867911"/>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03</a:t>
            </a:r>
          </a:p>
        </p:txBody>
      </p:sp>
      <p:sp>
        <p:nvSpPr>
          <p:cNvPr id="19" name="TextBox 18"/>
          <p:cNvSpPr txBox="1"/>
          <p:nvPr/>
        </p:nvSpPr>
        <p:spPr>
          <a:xfrm>
            <a:off x="1874519" y="3995927"/>
            <a:ext cx="9265615" cy="749808"/>
          </a:xfrm>
          <a:prstGeom prst="rect">
            <a:avLst/>
          </a:prstGeom>
          <a:noFill/>
        </p:spPr>
        <p:txBody>
          <a:bodyPr wrap="square" lIns="0" rIns="0" tIns="0" bIns="0">
            <a:spAutoFit/>
          </a:bodyPr>
          <a:lstStyle/>
          <a:p>
            <a:r>
              <a:rPr sz="1600" b="1" i="0">
                <a:solidFill>
                  <a:srgbClr val="051C2C"/>
                </a:solidFill>
                <a:latin typeface="Arial"/>
              </a:rPr>
              <a:t>AI Copilot    </a:t>
            </a:r>
            <a:r>
              <a:rPr sz="1200" b="0" i="1">
                <a:solidFill>
                  <a:srgbClr val="2251FF"/>
                </a:solidFill>
                <a:latin typeface="Arial"/>
              </a:rPr>
              <a:t>Tell me, in plain language</a:t>
            </a:r>
          </a:p>
          <a:p>
            <a:pPr algn="l">
              <a:lnSpc>
                <a:spcPct val="120000"/>
              </a:lnSpc>
              <a:spcBef>
                <a:spcPts val="200"/>
              </a:spcBef>
              <a:spcAft>
                <a:spcPts val="400"/>
              </a:spcAft>
            </a:pPr>
            <a:r>
              <a:rPr sz="1100" b="0" i="0">
                <a:solidFill>
                  <a:srgbClr val="717D89"/>
                </a:solidFill>
                <a:latin typeface="Arial"/>
              </a:rPr>
              <a:t>Conversational, grounded answers to business and operational questions—explaining complex events in context.</a:t>
            </a:r>
          </a:p>
        </p:txBody>
      </p:sp>
      <p:sp>
        <p:nvSpPr>
          <p:cNvPr id="20" name="Rectangle 19"/>
          <p:cNvSpPr/>
          <p:nvPr/>
        </p:nvSpPr>
        <p:spPr>
          <a:xfrm>
            <a:off x="777240" y="491947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4919472"/>
            <a:ext cx="868680" cy="93268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491947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04</a:t>
            </a:r>
          </a:p>
        </p:txBody>
      </p:sp>
      <p:sp>
        <p:nvSpPr>
          <p:cNvPr id="23" name="TextBox 22"/>
          <p:cNvSpPr txBox="1"/>
          <p:nvPr/>
        </p:nvSpPr>
        <p:spPr>
          <a:xfrm>
            <a:off x="1874519" y="5047488"/>
            <a:ext cx="9265615" cy="749808"/>
          </a:xfrm>
          <a:prstGeom prst="rect">
            <a:avLst/>
          </a:prstGeom>
          <a:noFill/>
        </p:spPr>
        <p:txBody>
          <a:bodyPr wrap="square" lIns="0" rIns="0" tIns="0" bIns="0">
            <a:spAutoFit/>
          </a:bodyPr>
          <a:lstStyle/>
          <a:p>
            <a:r>
              <a:rPr sz="1600" b="1" i="0">
                <a:solidFill>
                  <a:srgbClr val="051C2C"/>
                </a:solidFill>
                <a:latin typeface="Arial"/>
              </a:rPr>
              <a:t>Agent Factory    </a:t>
            </a:r>
            <a:r>
              <a:rPr sz="1200" b="0" i="1">
                <a:solidFill>
                  <a:srgbClr val="2251FF"/>
                </a:solidFill>
                <a:latin typeface="Arial"/>
              </a:rPr>
              <a:t>Don’t just tell me — fix it</a:t>
            </a:r>
          </a:p>
          <a:p>
            <a:pPr algn="l">
              <a:lnSpc>
                <a:spcPct val="120000"/>
              </a:lnSpc>
              <a:spcBef>
                <a:spcPts val="200"/>
              </a:spcBef>
              <a:spcAft>
                <a:spcPts val="400"/>
              </a:spcAft>
            </a:pPr>
            <a:r>
              <a:rPr sz="1100" b="0" i="0">
                <a:solidFill>
                  <a:srgbClr val="717D89"/>
                </a:solidFill>
                <a:latin typeface="Arial"/>
              </a:rPr>
              <a:t>Autonomous agents to trigger maintenance, rebalance portfolios, or alert grid operators—closing the loop from insight to action.</a:t>
            </a:r>
          </a:p>
        </p:txBody>
      </p:sp>
      <p:sp>
        <p:nvSpPr>
          <p:cNvPr id="24" name="TextBox 2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reference architecture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Adani Green Energy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How we unify Adani Green’s data into one business 360</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45920"/>
            <a:ext cx="29260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SYSTEMS TODAY — SILOED</a:t>
            </a:r>
          </a:p>
        </p:txBody>
      </p:sp>
      <p:sp>
        <p:nvSpPr>
          <p:cNvPr id="9" name="TextBox 8"/>
          <p:cNvSpPr txBox="1"/>
          <p:nvPr/>
        </p:nvSpPr>
        <p:spPr>
          <a:xfrm>
            <a:off x="4160520" y="1645920"/>
            <a:ext cx="38404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UNIFY · NO DATA MOVEMENT</a:t>
            </a:r>
          </a:p>
        </p:txBody>
      </p:sp>
      <p:sp>
        <p:nvSpPr>
          <p:cNvPr id="10" name="TextBox 9"/>
          <p:cNvSpPr txBox="1"/>
          <p:nvPr/>
        </p:nvSpPr>
        <p:spPr>
          <a:xfrm>
            <a:off x="8458200" y="1645920"/>
            <a:ext cx="2956255"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BUSINESS 360s — ENTITIES</a:t>
            </a:r>
          </a:p>
        </p:txBody>
      </p:sp>
      <p:sp>
        <p:nvSpPr>
          <p:cNvPr id="11" name="Right Arrow 10"/>
          <p:cNvSpPr/>
          <p:nvPr/>
        </p:nvSpPr>
        <p:spPr>
          <a:xfrm>
            <a:off x="3758183"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ight Arrow 11"/>
          <p:cNvSpPr/>
          <p:nvPr/>
        </p:nvSpPr>
        <p:spPr>
          <a:xfrm>
            <a:off x="8055864"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1956816"/>
            <a:ext cx="2926080"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777240" y="1956816"/>
            <a:ext cx="2926080" cy="54864"/>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941832" y="215798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88136" y="215798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SCADA (plant telemetry)</a:t>
            </a:r>
          </a:p>
        </p:txBody>
      </p:sp>
      <p:sp>
        <p:nvSpPr>
          <p:cNvPr id="17" name="Rectangle 16"/>
          <p:cNvSpPr/>
          <p:nvPr/>
        </p:nvSpPr>
        <p:spPr>
          <a:xfrm>
            <a:off x="941832" y="251231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88136" y="251231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SAP S/4HANA (finance, contracts)</a:t>
            </a:r>
          </a:p>
        </p:txBody>
      </p:sp>
      <p:sp>
        <p:nvSpPr>
          <p:cNvPr id="19" name="Rectangle 18"/>
          <p:cNvSpPr/>
          <p:nvPr/>
        </p:nvSpPr>
        <p:spPr>
          <a:xfrm>
            <a:off x="941832" y="286664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88136" y="286664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SAP PM (maintenance)</a:t>
            </a:r>
          </a:p>
        </p:txBody>
      </p:sp>
      <p:sp>
        <p:nvSpPr>
          <p:cNvPr id="21" name="Rectangle 20"/>
          <p:cNvSpPr/>
          <p:nvPr/>
        </p:nvSpPr>
        <p:spPr>
          <a:xfrm>
            <a:off x="941832" y="322097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88136" y="322097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Salesforce CRM (customer, off-taker)</a:t>
            </a:r>
          </a:p>
        </p:txBody>
      </p:sp>
      <p:sp>
        <p:nvSpPr>
          <p:cNvPr id="23" name="Rectangle 22"/>
          <p:cNvSpPr/>
          <p:nvPr/>
        </p:nvSpPr>
        <p:spPr>
          <a:xfrm>
            <a:off x="941832" y="357530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88136" y="357530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Vendor Portal (Siemens, logistics)</a:t>
            </a:r>
          </a:p>
        </p:txBody>
      </p:sp>
      <p:sp>
        <p:nvSpPr>
          <p:cNvPr id="25" name="Rectangle 24"/>
          <p:cNvSpPr/>
          <p:nvPr/>
        </p:nvSpPr>
        <p:spPr>
          <a:xfrm>
            <a:off x="941832" y="392963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88136" y="392963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Grid Portal</a:t>
            </a:r>
          </a:p>
        </p:txBody>
      </p:sp>
      <p:sp>
        <p:nvSpPr>
          <p:cNvPr id="27" name="Rectangle 26"/>
          <p:cNvSpPr/>
          <p:nvPr/>
        </p:nvSpPr>
        <p:spPr>
          <a:xfrm>
            <a:off x="941832" y="428396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88136" y="428396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Audit Portal</a:t>
            </a:r>
          </a:p>
        </p:txBody>
      </p:sp>
      <p:sp>
        <p:nvSpPr>
          <p:cNvPr id="29" name="Rectangle 28"/>
          <p:cNvSpPr/>
          <p:nvPr/>
        </p:nvSpPr>
        <p:spPr>
          <a:xfrm>
            <a:off x="941832" y="463829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88136" y="463829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Weather API</a:t>
            </a:r>
          </a:p>
        </p:txBody>
      </p:sp>
      <p:sp>
        <p:nvSpPr>
          <p:cNvPr id="31" name="Rectangle 30"/>
          <p:cNvSpPr/>
          <p:nvPr/>
        </p:nvSpPr>
        <p:spPr>
          <a:xfrm>
            <a:off x="4160520" y="1956816"/>
            <a:ext cx="3840480" cy="32004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4416552" y="210312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Connect</a:t>
            </a:r>
          </a:p>
          <a:p>
            <a:pPr algn="l">
              <a:lnSpc>
                <a:spcPct val="118000"/>
              </a:lnSpc>
              <a:spcBef>
                <a:spcPts val="200"/>
              </a:spcBef>
              <a:spcAft>
                <a:spcPts val="400"/>
              </a:spcAft>
            </a:pPr>
            <a:r>
              <a:rPr sz="1000" b="0" i="0">
                <a:solidFill>
                  <a:srgbClr val="C4D0DC"/>
                </a:solidFill>
                <a:latin typeface="Arial"/>
              </a:rPr>
              <a:t>200+ prebuilt connectors unify SCADA, SAP, CRM, and partner data in weeks, not months.</a:t>
            </a:r>
          </a:p>
        </p:txBody>
      </p:sp>
      <p:sp>
        <p:nvSpPr>
          <p:cNvPr id="33" name="TextBox 32"/>
          <p:cNvSpPr txBox="1"/>
          <p:nvPr/>
        </p:nvSpPr>
        <p:spPr>
          <a:xfrm>
            <a:off x="4416552" y="285750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Contextualize</a:t>
            </a:r>
          </a:p>
          <a:p>
            <a:pPr algn="l">
              <a:lnSpc>
                <a:spcPct val="118000"/>
              </a:lnSpc>
              <a:spcBef>
                <a:spcPts val="200"/>
              </a:spcBef>
              <a:spcAft>
                <a:spcPts val="400"/>
              </a:spcAft>
            </a:pPr>
            <a:r>
              <a:rPr sz="1000" b="0" i="0">
                <a:solidFill>
                  <a:srgbClr val="C4D0DC"/>
                </a:solidFill>
                <a:latin typeface="Arial"/>
              </a:rPr>
              <a:t>Map and harmonize asset, event, contract, and compliance concepts across systems.</a:t>
            </a:r>
          </a:p>
        </p:txBody>
      </p:sp>
      <p:sp>
        <p:nvSpPr>
          <p:cNvPr id="34" name="TextBox 33"/>
          <p:cNvSpPr txBox="1"/>
          <p:nvPr/>
        </p:nvSpPr>
        <p:spPr>
          <a:xfrm>
            <a:off x="4416552" y="361188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Resolve &amp; model</a:t>
            </a:r>
          </a:p>
          <a:p>
            <a:pPr algn="l">
              <a:lnSpc>
                <a:spcPct val="118000"/>
              </a:lnSpc>
              <a:spcBef>
                <a:spcPts val="200"/>
              </a:spcBef>
              <a:spcAft>
                <a:spcPts val="400"/>
              </a:spcAft>
            </a:pPr>
            <a:r>
              <a:rPr sz="1000" b="0" i="0">
                <a:solidFill>
                  <a:srgbClr val="C4D0DC"/>
                </a:solidFill>
                <a:latin typeface="Arial"/>
              </a:rPr>
              <a:t>Deduplicate, link, and model relationships—building Asset 360, Customer 360, and Incident 360.</a:t>
            </a:r>
          </a:p>
        </p:txBody>
      </p:sp>
      <p:sp>
        <p:nvSpPr>
          <p:cNvPr id="35" name="TextBox 34"/>
          <p:cNvSpPr txBox="1"/>
          <p:nvPr/>
        </p:nvSpPr>
        <p:spPr>
          <a:xfrm>
            <a:off x="4416552" y="436626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Govern</a:t>
            </a:r>
          </a:p>
          <a:p>
            <a:pPr algn="l">
              <a:lnSpc>
                <a:spcPct val="118000"/>
              </a:lnSpc>
              <a:spcBef>
                <a:spcPts val="200"/>
              </a:spcBef>
              <a:spcAft>
                <a:spcPts val="400"/>
              </a:spcAft>
            </a:pPr>
            <a:r>
              <a:rPr sz="1000" b="0" i="0">
                <a:solidFill>
                  <a:srgbClr val="C4D0DC"/>
                </a:solidFill>
                <a:latin typeface="Arial"/>
              </a:rPr>
              <a:t>Enforce lineage, quality, and access controls for audit and compliance.</a:t>
            </a:r>
          </a:p>
        </p:txBody>
      </p:sp>
      <p:sp>
        <p:nvSpPr>
          <p:cNvPr id="36" name="Rectangle 35"/>
          <p:cNvSpPr/>
          <p:nvPr/>
        </p:nvSpPr>
        <p:spPr>
          <a:xfrm>
            <a:off x="8458200" y="1956816"/>
            <a:ext cx="2956255"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8458200" y="1956816"/>
            <a:ext cx="2956255" cy="54864"/>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8641080" y="2121408"/>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Asset 360</a:t>
            </a:r>
          </a:p>
          <a:p>
            <a:pPr algn="l">
              <a:lnSpc>
                <a:spcPct val="105000"/>
              </a:lnSpc>
              <a:spcBef>
                <a:spcPts val="100"/>
              </a:spcBef>
              <a:spcAft>
                <a:spcPts val="400"/>
              </a:spcAft>
            </a:pPr>
            <a:r>
              <a:rPr sz="900" b="0" i="0">
                <a:solidFill>
                  <a:srgbClr val="717D89"/>
                </a:solidFill>
                <a:latin typeface="Arial"/>
              </a:rPr>
              <a:t>SCADA, SAP PM, Vendor Portal</a:t>
            </a:r>
          </a:p>
        </p:txBody>
      </p:sp>
      <p:sp>
        <p:nvSpPr>
          <p:cNvPr id="39" name="TextBox 38"/>
          <p:cNvSpPr txBox="1"/>
          <p:nvPr/>
        </p:nvSpPr>
        <p:spPr>
          <a:xfrm>
            <a:off x="8641080" y="2706624"/>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Customer 360</a:t>
            </a:r>
          </a:p>
          <a:p>
            <a:pPr algn="l">
              <a:lnSpc>
                <a:spcPct val="105000"/>
              </a:lnSpc>
              <a:spcBef>
                <a:spcPts val="100"/>
              </a:spcBef>
              <a:spcAft>
                <a:spcPts val="400"/>
              </a:spcAft>
            </a:pPr>
            <a:r>
              <a:rPr sz="900" b="0" i="0">
                <a:solidFill>
                  <a:srgbClr val="717D89"/>
                </a:solidFill>
                <a:latin typeface="Arial"/>
              </a:rPr>
              <a:t>Salesforce CRM, SAP S/4HANA</a:t>
            </a:r>
          </a:p>
        </p:txBody>
      </p:sp>
      <p:sp>
        <p:nvSpPr>
          <p:cNvPr id="40" name="TextBox 39"/>
          <p:cNvSpPr txBox="1"/>
          <p:nvPr/>
        </p:nvSpPr>
        <p:spPr>
          <a:xfrm>
            <a:off x="8641080" y="3291840"/>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Incident 360</a:t>
            </a:r>
          </a:p>
          <a:p>
            <a:pPr algn="l">
              <a:lnSpc>
                <a:spcPct val="105000"/>
              </a:lnSpc>
              <a:spcBef>
                <a:spcPts val="100"/>
              </a:spcBef>
              <a:spcAft>
                <a:spcPts val="400"/>
              </a:spcAft>
            </a:pPr>
            <a:r>
              <a:rPr sz="900" b="0" i="0">
                <a:solidFill>
                  <a:srgbClr val="717D89"/>
                </a:solidFill>
                <a:latin typeface="Arial"/>
              </a:rPr>
              <a:t>SCADA, SAP PM, Vendor Portal</a:t>
            </a:r>
          </a:p>
        </p:txBody>
      </p:sp>
      <p:sp>
        <p:nvSpPr>
          <p:cNvPr id="41" name="TextBox 40"/>
          <p:cNvSpPr txBox="1"/>
          <p:nvPr/>
        </p:nvSpPr>
        <p:spPr>
          <a:xfrm>
            <a:off x="8641080" y="3877056"/>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Finance 360</a:t>
            </a:r>
          </a:p>
          <a:p>
            <a:pPr algn="l">
              <a:lnSpc>
                <a:spcPct val="105000"/>
              </a:lnSpc>
              <a:spcBef>
                <a:spcPts val="100"/>
              </a:spcBef>
              <a:spcAft>
                <a:spcPts val="400"/>
              </a:spcAft>
            </a:pPr>
            <a:r>
              <a:rPr sz="900" b="0" i="0">
                <a:solidFill>
                  <a:srgbClr val="717D89"/>
                </a:solidFill>
                <a:latin typeface="Arial"/>
              </a:rPr>
              <a:t>SAP S/4HANA, SAP PM</a:t>
            </a:r>
          </a:p>
        </p:txBody>
      </p:sp>
      <p:sp>
        <p:nvSpPr>
          <p:cNvPr id="42" name="TextBox 41"/>
          <p:cNvSpPr txBox="1"/>
          <p:nvPr/>
        </p:nvSpPr>
        <p:spPr>
          <a:xfrm>
            <a:off x="8641080" y="4462272"/>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Compliance 360</a:t>
            </a:r>
          </a:p>
          <a:p>
            <a:pPr algn="l">
              <a:lnSpc>
                <a:spcPct val="105000"/>
              </a:lnSpc>
              <a:spcBef>
                <a:spcPts val="100"/>
              </a:spcBef>
              <a:spcAft>
                <a:spcPts val="400"/>
              </a:spcAft>
            </a:pPr>
            <a:r>
              <a:rPr sz="900" b="0" i="0">
                <a:solidFill>
                  <a:srgbClr val="717D89"/>
                </a:solidFill>
                <a:latin typeface="Arial"/>
              </a:rPr>
              <a:t>CERC Portal, Audit Portal, SAP S/4HANA</a:t>
            </a:r>
          </a:p>
        </p:txBody>
      </p:sp>
      <p:sp>
        <p:nvSpPr>
          <p:cNvPr id="43" name="Rectangle 42"/>
          <p:cNvSpPr/>
          <p:nvPr/>
        </p:nvSpPr>
        <p:spPr>
          <a:xfrm>
            <a:off x="777240" y="5266944"/>
            <a:ext cx="10637215" cy="4572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Rectangle 43"/>
          <p:cNvSpPr/>
          <p:nvPr/>
        </p:nvSpPr>
        <p:spPr>
          <a:xfrm>
            <a:off x="777240" y="5266944"/>
            <a:ext cx="54864" cy="4572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960120" y="5266944"/>
            <a:ext cx="10271455" cy="457200"/>
          </a:xfrm>
          <a:prstGeom prst="rect">
            <a:avLst/>
          </a:prstGeom>
          <a:noFill/>
        </p:spPr>
        <p:txBody>
          <a:bodyPr wrap="square" lIns="0" rIns="0" tIns="0" bIns="0" anchor="ctr">
            <a:spAutoFit/>
          </a:bodyPr>
          <a:lstStyle/>
          <a:p>
            <a:pPr algn="l">
              <a:lnSpc>
                <a:spcPct val="115000"/>
              </a:lnSpc>
              <a:spcBef>
                <a:spcPts val="0"/>
              </a:spcBef>
              <a:spcAft>
                <a:spcPts val="400"/>
              </a:spcAft>
            </a:pPr>
            <a:r>
              <a:rPr sz="1050" b="0" i="0">
                <a:solidFill>
                  <a:srgbClr val="051C2C"/>
                </a:solidFill>
                <a:latin typeface="Arial"/>
              </a:rPr>
              <a:t>These 360s feed the Knowledge Graph, powering root-cause, impact, and agentic automation.</a:t>
            </a:r>
          </a:p>
        </p:txBody>
      </p:sp>
      <p:sp>
        <p:nvSpPr>
          <p:cNvPr id="46" name="TextBox 4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Enterprise 360 build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