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77240" y="640080"/>
            <a:ext cx="10637215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3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1300" b="1" i="0">
                <a:solidFill>
                  <a:srgbClr val="FFFFFF"/>
                </a:solidFill>
                <a:latin typeface="Arial"/>
              </a:rPr>
              <a:t>   ×   Aditya Birla Housing Finance Limited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7240" y="2286000"/>
            <a:ext cx="9722815" cy="21945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8000"/>
              </a:lnSpc>
              <a:spcBef>
                <a:spcPts val="0"/>
              </a:spcBef>
              <a:spcAft>
                <a:spcPts val="400"/>
              </a:spcAft>
            </a:pPr>
            <a:r>
              <a:rPr sz="3400" b="1" i="0">
                <a:solidFill>
                  <a:srgbClr val="FFFFFF"/>
                </a:solidFill>
                <a:latin typeface="Arial"/>
              </a:rPr>
              <a:t>Contextualize every loan, risk, and customer with AI-ready data products — not just dashboards.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7240" y="4754880"/>
            <a:ext cx="9265615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0" i="0">
                <a:solidFill>
                  <a:srgbClr val="C4D0DC"/>
                </a:solidFill>
                <a:latin typeface="Arial"/>
              </a:rPr>
              <a:t>SCIKIQ unifies ABHFL’s fragmented data into actionable, AI-powered business 360s—accelerating loan approvals, reducing risk, and driving margin, cash flow, and compliance. Move from data collection to data activation, and unlock a new edge in home finance.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217920"/>
            <a:ext cx="1063721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0" i="0">
                <a:solidFill>
                  <a:srgbClr val="9DA8B3"/>
                </a:solidFill>
                <a:latin typeface="Arial"/>
              </a:rPr>
              <a:t>Point of view   |   Prepared for Chief Data Officer, Head of IT, CEO, Business Heads   |   Confidential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10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Aditya Birla Housing Finance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Traced end to end: one operational signal becomes a quantified revenue impact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68680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01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Q2 FY24 sees spike in self-employed loan origination in Lucknow.</a:t>
            </a:r>
          </a:p>
        </p:txBody>
      </p:sp>
      <p:sp>
        <p:nvSpPr>
          <p:cNvPr id="10" name="Right Arrow 9"/>
          <p:cNvSpPr/>
          <p:nvPr/>
        </p:nvSpPr>
        <p:spPr>
          <a:xfrm>
            <a:off x="2382469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2592781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2684221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02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Property value overstatement detected during audit.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4198010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408322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499762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03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Delinquency spike emerges among self-employed Lucknow loans.</a:t>
            </a:r>
          </a:p>
        </p:txBody>
      </p:sp>
      <p:sp>
        <p:nvSpPr>
          <p:cNvPr id="16" name="Right Arrow 15"/>
          <p:cNvSpPr/>
          <p:nvPr/>
        </p:nvSpPr>
        <p:spPr>
          <a:xfrm>
            <a:off x="6013551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6223863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315303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04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Collections CRM shows efficiency dip in Lucknow.</a:t>
            </a:r>
          </a:p>
        </p:txBody>
      </p:sp>
      <p:sp>
        <p:nvSpPr>
          <p:cNvPr id="19" name="Right Arrow 18"/>
          <p:cNvSpPr/>
          <p:nvPr/>
        </p:nvSpPr>
        <p:spPr>
          <a:xfrm>
            <a:off x="7829092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8039404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130844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05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Compliance Team escalates breach for remediation.</a:t>
            </a:r>
          </a:p>
        </p:txBody>
      </p:sp>
      <p:sp>
        <p:nvSpPr>
          <p:cNvPr id="22" name="Right Arrow 21"/>
          <p:cNvSpPr/>
          <p:nvPr/>
        </p:nvSpPr>
        <p:spPr>
          <a:xfrm>
            <a:off x="9644634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9854946" y="2267712"/>
            <a:ext cx="1559509" cy="1005840"/>
          </a:xfrm>
          <a:prstGeom prst="rect">
            <a:avLst/>
          </a:prstGeom>
          <a:solidFill>
            <a:srgbClr val="D83A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9946386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06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Lucknow portfolio NPA rises, impacting margin and cash.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77240" y="3685032"/>
            <a:ext cx="10637215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Read left to right: Loan origination in Q2 FY24 grows, with 38% to self-employed borrowers in Lucknow.</a:t>
            </a:r>
          </a:p>
          <a:p>
            <a:pPr algn="l">
              <a:lnSpc>
                <a:spcPct val="130000"/>
              </a:lnSpc>
              <a:spcBef>
                <a:spcPts val="600"/>
              </a:spcBef>
              <a:spcAft>
                <a:spcPts val="400"/>
              </a:spcAft>
            </a:pPr>
            <a:r>
              <a:rPr sz="1250" b="1" i="0">
                <a:solidFill>
                  <a:srgbClr val="D83A34"/>
                </a:solidFill>
                <a:latin typeface="Arial"/>
              </a:rPr>
              <a:t>NPA in Lucknow portfolio rises to 2.4%, dragging overall margin and cash flow.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Illustrative, grounded in the company's operating model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11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Aditya Birla Housing Finance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Leadership gets one live, trusted view of Aditya Birla Housing Finance Limited — every number traceable to its cause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77240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60120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DISBURSEMENT GROWTH (YOY)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18.2%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16845B"/>
                </a:solidFill>
                <a:latin typeface="Arial"/>
              </a:rPr>
              <a:t>▲ +3.1%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505123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3505123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688003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NET NPA RATIO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1.82%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B87A12"/>
                </a:solidFill>
                <a:latin typeface="Arial"/>
              </a:rPr>
              <a:t>● +0.42%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233007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233007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15887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COLLECTION EFFICIENCY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94.5%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D83A34"/>
                </a:solidFill>
                <a:latin typeface="Arial"/>
              </a:rPr>
              <a:t>▼ -2.0%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960891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8960891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143771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COST-TO-INCOME RATIO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36.7%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16845B"/>
                </a:solidFill>
                <a:latin typeface="Arial"/>
              </a:rPr>
              <a:t>▲ -1.1%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77240" y="3730752"/>
            <a:ext cx="10637215" cy="1143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777240" y="3730752"/>
            <a:ext cx="45720" cy="1143000"/>
          </a:xfrm>
          <a:prstGeom prst="rect">
            <a:avLst/>
          </a:prstGeom>
          <a:solidFill>
            <a:srgbClr val="D83A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005840" y="3867912"/>
            <a:ext cx="10180015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ROOT CAUSE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051C2C"/>
                </a:solidFill>
                <a:latin typeface="Arial"/>
              </a:rPr>
              <a:t>Spike in delinquencies in Tier-2 city loans originated in Q2 FY24, linked to a cluster of self-employed borrowers with property value overstatements.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1200" b="1" i="0">
                <a:solidFill>
                  <a:srgbClr val="16845B"/>
                </a:solidFill>
                <a:latin typeface="Arial"/>
              </a:rPr>
              <a:t>→ Trigger targeted collections and risk review for flagged accounts; initiate vendor audit for property valuation partners in affected regions.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control tower (illustrative)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12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Aditya Birla Housing Finance Limited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PROOF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Why SCIKIQ, and why now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13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Aditya Birla Housing Finance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Proven at enterprise scale — recognised, deployed, and referenceable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509000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2251FF"/>
                </a:solidFill>
                <a:latin typeface="Arial"/>
              </a:rPr>
              <a:t>TRACK RECORD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1993392"/>
            <a:ext cx="5090007" cy="3657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Among the top augmented-BI platforms (Forrester)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NASSCOM Top-10 Deep-Tech Startup (India)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Featured at MWC Barcelona &amp; AWS re:Invent for GenAI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World's first GenAI fare-rule engine for an international airline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Powers a global logistics &amp; supply-chain leader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200+ pre-built connectors · India · USA · UAE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24447" y="1627632"/>
            <a:ext cx="509000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2251FF"/>
                </a:solidFill>
                <a:latin typeface="Arial"/>
              </a:rPr>
              <a:t>WHY NOT THE ALTERNATIVES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324447" y="1993392"/>
            <a:ext cx="5090007" cy="3657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/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building it yourself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Deliver an AI-ready, governed data fabric in &lt;6 months—at 60% lower TCO and 90% lower IT integration cost. No-code, proven at enterprise scale.</a:t>
            </a:r>
          </a:p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point tools &amp; BI dashboards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Go beyond reporting: unify, contextualize, and activate data for autonomous business action—not just static dashboards.</a:t>
            </a:r>
          </a:p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generic data fabrics/lakes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Purpose-built for financial services: pre-built connectors, compliance controls, and business 360s for lending, risk, and collections.</a:t>
            </a:r>
          </a:p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raw LLMs/chatbots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Ground every answer in governed, explainable data—ensuring regulatory trust and auditability, not hallucinations.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SCIKIQ; Forrester; NASSCOM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14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Aditya Birla Housing Finance Limited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VALUE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Where it pays off across the business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15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Aditya Birla Housing Finance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The same context layer pays off in every function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7190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77240" y="17190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60120" y="18653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FINANCE   ·   Loan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Accelerate loan disbursement and margin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Unify origination, approval, and risk data to reduce TAT and optimize pricing, driving faster growth and higher yield.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3 AI Copilot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414418" y="17190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4414418" y="17190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597298" y="18653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RISK   ·   Customer 360, Property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Predict and prevent NPA spikes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Trace root causes of delinquency and fraud—linking borrower, property, and vendor data for proactive risk controls.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4 Agent Factory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051596" y="17190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8051596" y="17190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234476" y="18653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COLLECTIONS   ·   Collections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Boost collections and cash flow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Prioritize at-risk loans, automate reminders, and optimize field actions—improving efficiency and reducing overdue amounts.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3 AI Copilot · 4 Agent Factory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77240" y="35478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777240" y="35478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60120" y="36941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COMPLIANCE   ·   Compliance 360, Vendor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Automate regulatory and audit workflows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Map every loan, vendor, and event to compliance rules—automatically detect, remediate, and document breaches.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4 Agent Factory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414418" y="35478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4414418" y="35478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597298" y="36941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IT &amp; DATA   ·   Data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Enable AI/ML at business scale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Deliver governed, AI-ready data products for advanced analytics, ML, and GenAI—accelerating digital transformation.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3 AI Copilot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16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Aditya Birla Housing Finance Limited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PLAN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Stakeholders, ambition, and the 90-day path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17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Aditya Birla Housing Finance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Five personas own the decision — here is what moves each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673352"/>
            <a:ext cx="10637215" cy="564315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14400" y="1673352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PERSONA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246120" y="1673352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DECISION THEY OWN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715000" y="1673352"/>
            <a:ext cx="446501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WHAT MOVES THEM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408615" y="1673352"/>
            <a:ext cx="9144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ENGAGE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77240" y="2237667"/>
            <a:ext cx="10637215" cy="564315"/>
          </a:xfrm>
          <a:prstGeom prst="rect">
            <a:avLst/>
          </a:prstGeom>
          <a:solidFill>
            <a:srgbClr val="F2F4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14" name="Connector 13"/>
          <p:cNvCxnSpPr/>
          <p:nvPr/>
        </p:nvCxnSpPr>
        <p:spPr>
          <a:xfrm>
            <a:off x="777240" y="2237667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914400" y="2237667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Managing Director &amp; CEO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ECONOMIC BUYER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246120" y="2237667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Portfolio growth, digital transformation, asse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715000" y="2237667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accelerates new lending products, improves risk visibility, and delivers faster ROI on digital investments.”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394899" y="2364377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●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797235" y="2237667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Court</a:t>
            </a:r>
          </a:p>
        </p:txBody>
      </p:sp>
      <p:cxnSp>
        <p:nvCxnSpPr>
          <p:cNvPr id="20" name="Connector 19"/>
          <p:cNvCxnSpPr/>
          <p:nvPr/>
        </p:nvCxnSpPr>
        <p:spPr>
          <a:xfrm>
            <a:off x="777240" y="2801982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914400" y="2801982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Head of IT PMO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CHAMPION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246120" y="2801982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Seamless integration, project delivery, IT cos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715000" y="2801982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“SCIKIQ's no-code platform slashes integration time and cost, enabling rapid delivery of business-critical initiatives.”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394899" y="2928692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●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0797235" y="2801982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Court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77240" y="3366298"/>
            <a:ext cx="10637215" cy="564315"/>
          </a:xfrm>
          <a:prstGeom prst="rect">
            <a:avLst/>
          </a:prstGeom>
          <a:solidFill>
            <a:srgbClr val="F2F4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27" name="Connector 26"/>
          <p:cNvCxnSpPr/>
          <p:nvPr/>
        </p:nvCxnSpPr>
        <p:spPr>
          <a:xfrm>
            <a:off x="777240" y="3366298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914400" y="3366298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Chief Risk Officer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USER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246120" y="3366298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NPA containment, early warning, regulatory com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715000" y="3366298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“SCIKIQ's knowledge graph and AI copilot deliver explainable risk insights and automate compliance checks.”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0394899" y="3493008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◑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0797235" y="3366298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Enable</a:t>
            </a:r>
          </a:p>
        </p:txBody>
      </p:sp>
      <p:cxnSp>
        <p:nvCxnSpPr>
          <p:cNvPr id="33" name="Connector 32"/>
          <p:cNvCxnSpPr/>
          <p:nvPr/>
        </p:nvCxnSpPr>
        <p:spPr>
          <a:xfrm>
            <a:off x="777240" y="3930613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914400" y="3930613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CFO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ECONOMIC BUYER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246120" y="3930613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Budget, payback &amp; risk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715000" y="3930613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reduces operational costs and unlocks faster cash conversion through automated data flows.”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0394899" y="4057323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●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0797235" y="3930613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Court</a:t>
            </a:r>
          </a:p>
        </p:txBody>
      </p:sp>
      <p:sp>
        <p:nvSpPr>
          <p:cNvPr id="39" name="Rectangle 38"/>
          <p:cNvSpPr/>
          <p:nvPr/>
        </p:nvSpPr>
        <p:spPr>
          <a:xfrm>
            <a:off x="777240" y="4494929"/>
            <a:ext cx="10637215" cy="564315"/>
          </a:xfrm>
          <a:prstGeom prst="rect">
            <a:avLst/>
          </a:prstGeom>
          <a:solidFill>
            <a:srgbClr val="F2F4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40" name="Connector 39"/>
          <p:cNvCxnSpPr/>
          <p:nvPr/>
        </p:nvCxnSpPr>
        <p:spPr>
          <a:xfrm>
            <a:off x="777240" y="4494929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914400" y="4494929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Head of Collections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USER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246120" y="4494929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DSO, recovery rates, portfolio stress.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715000" y="4494929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enables proactive collections with AI-driven prioritization and workflow automation.”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0394899" y="4621638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◑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0797235" y="4494929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Enable</a:t>
            </a:r>
          </a:p>
        </p:txBody>
      </p:sp>
      <p:cxnSp>
        <p:nvCxnSpPr>
          <p:cNvPr id="46" name="Connector 45"/>
          <p:cNvCxnSpPr/>
          <p:nvPr/>
        </p:nvCxnSpPr>
        <p:spPr>
          <a:xfrm>
            <a:off x="777240" y="5059244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914400" y="5059244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Chief Compliance Officer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BLOCKER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3246120" y="5059244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Regulatory reporting, data lineage, audit trai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5715000" y="5059244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ensures full traceability, secure access, and audit-ready compliance for all data products.”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10394899" y="5185954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◕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10797235" y="5059244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Neutralise</a:t>
            </a:r>
          </a:p>
        </p:txBody>
      </p:sp>
      <p:cxnSp>
        <p:nvCxnSpPr>
          <p:cNvPr id="52" name="Connector 51"/>
          <p:cNvCxnSpPr/>
          <p:nvPr/>
        </p:nvCxnSpPr>
        <p:spPr>
          <a:xfrm>
            <a:off x="777240" y="5623560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777240" y="577900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850" b="0" i="0">
                <a:solidFill>
                  <a:srgbClr val="717D89"/>
                </a:solidFill>
                <a:latin typeface="Arial"/>
              </a:rPr>
              <a:t>Engage = priority of effort to win the persona:  ● court   ◕ neutralise   ◑ inform/enable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account analysis — internal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18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Aditya Birla Housing Finance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Build the context layer once; compound it across Aditya Birla Housing Finance Limited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4084167" y="1901952"/>
            <a:ext cx="4023360" cy="841248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084167" y="1901952"/>
            <a:ext cx="402336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Agent Factory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Autonomous execution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3489807" y="2852928"/>
            <a:ext cx="5212080" cy="841248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489807" y="2852928"/>
            <a:ext cx="521208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AI Copilot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Semantic, explainable answers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849727" y="3803904"/>
            <a:ext cx="6492240" cy="841248"/>
          </a:xfrm>
          <a:prstGeom prst="rect">
            <a:avLst/>
          </a:prstGeom>
          <a:solidFill>
            <a:srgbClr val="1450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2849727" y="3803904"/>
            <a:ext cx="649224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Knowledge Graph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Relationship modeling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163927" y="4754880"/>
            <a:ext cx="7863840" cy="841248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2163927" y="4754880"/>
            <a:ext cx="786384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Enterprise 360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Unified business view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19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Aditya Birla Housing Finance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Prove it in 90 days on one domain, then scale the backbone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673352"/>
            <a:ext cx="10637215" cy="36576"/>
          </a:xfrm>
          <a:prstGeom prst="rect">
            <a:avLst/>
          </a:prstGeom>
          <a:solidFill>
            <a:srgbClr val="D7DC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Oval 8"/>
          <p:cNvSpPr/>
          <p:nvPr/>
        </p:nvSpPr>
        <p:spPr>
          <a:xfrm>
            <a:off x="777240" y="1572768"/>
            <a:ext cx="146304" cy="146304"/>
          </a:xfrm>
          <a:prstGeom prst="ellipse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777240" y="1993392"/>
            <a:ext cx="3362858" cy="777240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60120" y="2084832"/>
            <a:ext cx="2997098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00A9F4"/>
                </a:solidFill>
                <a:latin typeface="Arial"/>
              </a:rPr>
              <a:t>PHASE 1 · 30 DAYS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50" b="1" i="0">
                <a:solidFill>
                  <a:srgbClr val="FFFFFF"/>
                </a:solidFill>
                <a:latin typeface="Arial"/>
              </a:rPr>
              <a:t>Unify &amp; contextualize core lending data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2907791"/>
            <a:ext cx="3271418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Ingest and map data from 4 core systems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Entity resolution for borrowers, loans, and properties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Initial business 360 dashboards</a:t>
            </a:r>
          </a:p>
        </p:txBody>
      </p:sp>
      <p:sp>
        <p:nvSpPr>
          <p:cNvPr id="13" name="Oval 12"/>
          <p:cNvSpPr/>
          <p:nvPr/>
        </p:nvSpPr>
        <p:spPr>
          <a:xfrm>
            <a:off x="4414418" y="1572768"/>
            <a:ext cx="146304" cy="146304"/>
          </a:xfrm>
          <a:prstGeom prst="ellipse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414418" y="1993392"/>
            <a:ext cx="3362858" cy="7772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597298" y="2084832"/>
            <a:ext cx="2997098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00A9F4"/>
                </a:solidFill>
                <a:latin typeface="Arial"/>
              </a:rPr>
              <a:t>PHASE 2 · 45 DAYS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50" b="1" i="0">
                <a:solidFill>
                  <a:srgbClr val="FFFFFF"/>
                </a:solidFill>
                <a:latin typeface="Arial"/>
              </a:rPr>
              <a:t>Build knowledge graph &amp; launch AI Copilot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460138" y="2907791"/>
            <a:ext cx="3271418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Deploy knowledge graph across 360s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Configure risk/compliance event tracing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Launch AI Copilot for business users</a:t>
            </a:r>
          </a:p>
        </p:txBody>
      </p:sp>
      <p:sp>
        <p:nvSpPr>
          <p:cNvPr id="17" name="Oval 16"/>
          <p:cNvSpPr/>
          <p:nvPr/>
        </p:nvSpPr>
        <p:spPr>
          <a:xfrm>
            <a:off x="8051596" y="1572768"/>
            <a:ext cx="146304" cy="146304"/>
          </a:xfrm>
          <a:prstGeom prst="ellipse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8051596" y="1993392"/>
            <a:ext cx="3362858" cy="77724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234476" y="2084832"/>
            <a:ext cx="2997098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00A9F4"/>
                </a:solidFill>
                <a:latin typeface="Arial"/>
              </a:rPr>
              <a:t>PHASE 3 · 45 DAYS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50" b="1" i="0">
                <a:solidFill>
                  <a:srgbClr val="FFFFFF"/>
                </a:solidFill>
                <a:latin typeface="Arial"/>
              </a:rPr>
              <a:t>Operationalize agents for automation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097316" y="2907791"/>
            <a:ext cx="3271418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Deploy 2-3 high-impact agents (collections, vendor audit, NPA prediction)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Integrate closed-loop write-back to core systems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Monitor, measure, and tune business impact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delivery methodology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FFFFFF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2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Aditya Birla Housing Finance Limited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CONTEXT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Why today’s stack can’t deliver AI value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20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Aditya Birla Housing Finance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FFFFFF"/>
                </a:solidFill>
                <a:latin typeface="Arial"/>
              </a:rPr>
              <a:t>The next step: a focused 90-day pilot with one executive sponsor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334A5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9722815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0" i="0">
                <a:solidFill>
                  <a:srgbClr val="C4D0DC"/>
                </a:solidFill>
                <a:latin typeface="Arial"/>
              </a:rPr>
              <a:t>Unify, contextualize, and activate your lending data—see impact in 90 days.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2496312"/>
            <a:ext cx="3362858" cy="1554480"/>
          </a:xfrm>
          <a:prstGeom prst="rect">
            <a:avLst/>
          </a:prstGeom>
          <a:solidFill>
            <a:srgbClr val="0C2A40"/>
          </a:solidFill>
          <a:ln w="9525">
            <a:solidFill>
              <a:srgbClr val="243A4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777240" y="2496312"/>
            <a:ext cx="3362858" cy="45720"/>
          </a:xfrm>
          <a:prstGeom prst="rect">
            <a:avLst/>
          </a:prstGeom>
          <a:solidFill>
            <a:srgbClr val="00A9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78408" y="2679192"/>
            <a:ext cx="2960522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00A9F4"/>
                </a:solidFill>
                <a:latin typeface="Arial"/>
              </a:rPr>
              <a:t>01</a:t>
            </a:r>
          </a:p>
          <a:p>
            <a:pPr algn="l">
              <a:lnSpc>
                <a:spcPct val="125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C4D0DC"/>
                </a:solidFill>
                <a:latin typeface="Arial"/>
              </a:rPr>
              <a:t>Identify 3-4 high-impact data sources (LOS, LMS, Collections, Vendor Mgmt)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414418" y="2496312"/>
            <a:ext cx="3362858" cy="1554480"/>
          </a:xfrm>
          <a:prstGeom prst="rect">
            <a:avLst/>
          </a:prstGeom>
          <a:solidFill>
            <a:srgbClr val="0C2A40"/>
          </a:solidFill>
          <a:ln w="9525">
            <a:solidFill>
              <a:srgbClr val="243A4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414418" y="2496312"/>
            <a:ext cx="3362858" cy="45720"/>
          </a:xfrm>
          <a:prstGeom prst="rect">
            <a:avLst/>
          </a:prstGeom>
          <a:solidFill>
            <a:srgbClr val="00A9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615586" y="2679192"/>
            <a:ext cx="2960522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00A9F4"/>
                </a:solidFill>
                <a:latin typeface="Arial"/>
              </a:rPr>
              <a:t>02</a:t>
            </a:r>
          </a:p>
          <a:p>
            <a:pPr algn="l">
              <a:lnSpc>
                <a:spcPct val="125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C4D0DC"/>
                </a:solidFill>
                <a:latin typeface="Arial"/>
              </a:rPr>
              <a:t>Pilot Customer, Loan, and Property 360s with real business KPIs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051596" y="2496312"/>
            <a:ext cx="3362858" cy="1554480"/>
          </a:xfrm>
          <a:prstGeom prst="rect">
            <a:avLst/>
          </a:prstGeom>
          <a:solidFill>
            <a:srgbClr val="0C2A40"/>
          </a:solidFill>
          <a:ln w="9525">
            <a:solidFill>
              <a:srgbClr val="243A4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8051596" y="2496312"/>
            <a:ext cx="3362858" cy="45720"/>
          </a:xfrm>
          <a:prstGeom prst="rect">
            <a:avLst/>
          </a:prstGeom>
          <a:solidFill>
            <a:srgbClr val="00A9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252764" y="2679192"/>
            <a:ext cx="2960522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00A9F4"/>
                </a:solidFill>
                <a:latin typeface="Arial"/>
              </a:rPr>
              <a:t>03</a:t>
            </a:r>
          </a:p>
          <a:p>
            <a:pPr algn="l">
              <a:lnSpc>
                <a:spcPct val="125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C4D0DC"/>
                </a:solidFill>
                <a:latin typeface="Arial"/>
              </a:rPr>
              <a:t>Deploy AI Copilot and one agent for collections or compliance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77240" y="4325112"/>
            <a:ext cx="10637215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1" i="0">
                <a:solidFill>
                  <a:srgbClr val="FFFFFF"/>
                </a:solidFill>
                <a:latin typeface="Arial"/>
              </a:rPr>
              <a:t>SCIKIQ moves the needle on growth, margin, cash, compliance, and operational edge for ABHFL—let’s activate your data.    </a:t>
            </a:r>
            <a:r>
              <a:rPr sz="1400" b="1" i="0">
                <a:solidFill>
                  <a:srgbClr val="00A9F4"/>
                </a:solidFill>
                <a:latin typeface="Arial"/>
              </a:rPr>
              <a:t>✉ sales@scikiq.com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2251FF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3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Aditya Birla Housing Finance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The barrier to AI value is data readiness — not algorithms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901952"/>
            <a:ext cx="3179978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4600" b="1" i="0">
                <a:solidFill>
                  <a:srgbClr val="2251FF"/>
                </a:solidFill>
                <a:latin typeface="Arial"/>
              </a:rPr>
              <a:t>~70%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of enterprise data goes unused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22978" y="1901952"/>
            <a:ext cx="3179978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4600" b="1" i="0">
                <a:solidFill>
                  <a:srgbClr val="2251FF"/>
                </a:solidFill>
                <a:latin typeface="Arial"/>
              </a:rPr>
              <a:t>~12%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of orgs are ready for agentic AI (despite ~80% investing)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68716" y="1901952"/>
            <a:ext cx="3179978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4600" b="1" i="0">
                <a:solidFill>
                  <a:srgbClr val="2251FF"/>
                </a:solidFill>
                <a:latin typeface="Arial"/>
              </a:rPr>
              <a:t>$2.3T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of digital spend not delivering ROI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777240" y="4096512"/>
            <a:ext cx="10637215" cy="0"/>
          </a:xfrm>
          <a:prstGeom prst="bentConnector3">
            <a:avLst/>
          </a:prstGeom>
          <a:ln w="9525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77240" y="4325112"/>
            <a:ext cx="10637215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1" i="0">
                <a:solidFill>
                  <a:srgbClr val="051C2C"/>
                </a:solidFill>
                <a:latin typeface="Arial"/>
              </a:rPr>
              <a:t>AI isn't held back by algorithms — it's held back by data readiness.  For Aditya Birla Housing Finance Limited, the implication is direct:</a:t>
            </a:r>
          </a:p>
          <a:p>
            <a:pPr algn="l">
              <a:lnSpc>
                <a:spcPct val="130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Aditya Birla Housing Finance Limited (ABHFL) is scaling rapidly in India's competitive housing finance sector, with a $721M book and a strategic focus on affordable urban homeownership. But as lending volumes and regulatory scrutiny rise, siloed data and slow insight threaten growth, margin, and compliance.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Forrester; IDC; Qlik/IDC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4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Aditya Birla Housing Finance Limited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APPROACH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What SCIKIQ is — and how it works for Aditya Birla Housing Finance Limited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5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Aditya Birla Housing Finance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SCIKIQ turns siloed data into AI-ready products — Connect, Curate, Control, Consume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10637215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0" i="0">
                <a:solidFill>
                  <a:srgbClr val="717D89"/>
                </a:solidFill>
                <a:latin typeface="Arial"/>
              </a:rPr>
              <a:t>SCIKIQ is an AI-first, no-code data-fabric platform that unifies siloed enterprise data into AI-ready data products — for enterprise-scale intelligence and data monetization.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777240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77240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Connect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60120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200+ connectors — every source, no latency, no code.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3276523" y="3410712"/>
            <a:ext cx="182880" cy="256032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3505123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3505123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3505123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Curate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88003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Contextualize, model and prepare data for every team.</a:t>
            </a:r>
          </a:p>
        </p:txBody>
      </p:sp>
      <p:sp>
        <p:nvSpPr>
          <p:cNvPr id="18" name="Right Arrow 17"/>
          <p:cNvSpPr/>
          <p:nvPr/>
        </p:nvSpPr>
        <p:spPr>
          <a:xfrm>
            <a:off x="6004407" y="3410712"/>
            <a:ext cx="182880" cy="256032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233007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233007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233007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Control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15887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Governed, lineage-traced, compliant by design.</a:t>
            </a:r>
          </a:p>
        </p:txBody>
      </p:sp>
      <p:sp>
        <p:nvSpPr>
          <p:cNvPr id="23" name="Right Arrow 22"/>
          <p:cNvSpPr/>
          <p:nvPr/>
        </p:nvSpPr>
        <p:spPr>
          <a:xfrm>
            <a:off x="8732291" y="3410712"/>
            <a:ext cx="182880" cy="256032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8960891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8960891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8960891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Consume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143771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Copilots, agents, data products and APIs that act.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platform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6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Aditya Birla Housing Finance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SCIKIQ sits on top of Aditya Birla Housing Finance Limited’s systems as the enterprise context layer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645920"/>
            <a:ext cx="10637215" cy="676656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78408" y="1645920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B2B45"/>
                </a:solidFill>
                <a:latin typeface="Arial"/>
              </a:rPr>
              <a:t>OUTCOMES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3383280" y="1773936"/>
            <a:ext cx="10972" cy="420623"/>
          </a:xfrm>
          <a:prstGeom prst="rect">
            <a:avLst/>
          </a:prstGeom>
          <a:solidFill>
            <a:srgbClr val="D7DC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611880" y="1645920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Faster decisions   ·   autonomous action   ·   new revenue from data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77240" y="2432304"/>
            <a:ext cx="10637215" cy="676656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78408" y="2432304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ACTIVATE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383280" y="2560320"/>
            <a:ext cx="10972" cy="420623"/>
          </a:xfrm>
          <a:prstGeom prst="rect">
            <a:avLst/>
          </a:prstGeom>
          <a:solidFill>
            <a:srgbClr val="9DB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611880" y="2432304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FFFFFF"/>
                </a:solidFill>
                <a:latin typeface="Arial"/>
              </a:rPr>
              <a:t>GenAI Copilot   ·   Autonomous Agents   ·   Data Products   ·   APIs   ·   BI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77240" y="3218688"/>
            <a:ext cx="10637215" cy="676656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978408" y="3218688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CURATE &amp; CONTEXTUALISE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383280" y="3346704"/>
            <a:ext cx="10972" cy="420623"/>
          </a:xfrm>
          <a:prstGeom prst="rect">
            <a:avLst/>
          </a:prstGeom>
          <a:solidFill>
            <a:srgbClr val="9DB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3611880" y="3218688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FFFFFF"/>
                </a:solidFill>
                <a:latin typeface="Arial"/>
              </a:rPr>
              <a:t>Business 360   ·   Contextualisation Engine   ·   Knowledge Graph   ·   Data Prep &amp; AutoML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77240" y="4005072"/>
            <a:ext cx="10637215" cy="676656"/>
          </a:xfrm>
          <a:prstGeom prst="rect">
            <a:avLst/>
          </a:prstGeom>
          <a:solidFill>
            <a:srgbClr val="1450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978408" y="4005072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CONNECT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383280" y="4133087"/>
            <a:ext cx="10972" cy="420623"/>
          </a:xfrm>
          <a:prstGeom prst="rect">
            <a:avLst/>
          </a:prstGeom>
          <a:solidFill>
            <a:srgbClr val="9DB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3611880" y="4005072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FFFFFF"/>
                </a:solidFill>
                <a:latin typeface="Arial"/>
              </a:rPr>
              <a:t>200+ connectors   ·   real-time &amp; batch ingestion   ·   cloud / on-prem / hybrid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7240" y="4791456"/>
            <a:ext cx="10637215" cy="676656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78408" y="4791456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B2B45"/>
                </a:solidFill>
                <a:latin typeface="Arial"/>
              </a:rPr>
              <a:t>ENTERPRISE SOURCES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383280" y="4919472"/>
            <a:ext cx="10972" cy="420623"/>
          </a:xfrm>
          <a:prstGeom prst="rect">
            <a:avLst/>
          </a:prstGeom>
          <a:solidFill>
            <a:srgbClr val="D7DC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3611880" y="4791456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Loan Origination System (LOS)    ·    Loan Management System (LMS)    ·    Collections CRM    ·    Vendor Management    ·    Audit Portal    ·    Compliance Portal    ·    Property Registry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77240" y="5577840"/>
            <a:ext cx="10637215" cy="457200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777240" y="5577840"/>
            <a:ext cx="10637215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GOVERNED END TO END    —    Metadata   ·   Lineage   ·   Data Quality   ·   Security   ·   Compliance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platform architecture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7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Aditya Birla Housing Finance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SCIKIQ maps directly onto Aditya Birla Housing Finance Limited’s priorities and pressures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481568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717D89"/>
                </a:solidFill>
                <a:latin typeface="Arial"/>
              </a:rPr>
              <a:t>WHAT ADITYA BIRLA HOUSING FINANCE LIMITED FACES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598767" y="1627632"/>
            <a:ext cx="481568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2251FF"/>
                </a:solidFill>
                <a:latin typeface="Arial"/>
              </a:rPr>
              <a:t>HOW SCIKIQ RESPONDS</a:t>
            </a:r>
          </a:p>
        </p:txBody>
      </p:sp>
      <p:sp>
        <p:nvSpPr>
          <p:cNvPr id="10" name="Rectangle 9"/>
          <p:cNvSpPr/>
          <p:nvPr/>
        </p:nvSpPr>
        <p:spPr>
          <a:xfrm>
            <a:off x="777240" y="1993392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777240" y="1993392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941832" y="1993392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Accelerate loan book growth, especially in affordable housing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5912967" y="2331720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6598767" y="1993392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598767" y="1993392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763359" y="1993392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Unify into one Business 360 — Connect &amp; Curate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77240" y="3026664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777240" y="3026664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41832" y="3026664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Maintain asset quality and control NPA</a:t>
            </a:r>
          </a:p>
        </p:txBody>
      </p:sp>
      <p:sp>
        <p:nvSpPr>
          <p:cNvPr id="20" name="Right Arrow 19"/>
          <p:cNvSpPr/>
          <p:nvPr/>
        </p:nvSpPr>
        <p:spPr>
          <a:xfrm>
            <a:off x="5912967" y="3364992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598767" y="3026664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598767" y="3026664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763359" y="3026664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Model relationships in a knowledge graph — explain the “why”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7240" y="4059935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777240" y="4059935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941832" y="4059935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Enhance operational efficiency and digital origination</a:t>
            </a:r>
          </a:p>
        </p:txBody>
      </p:sp>
      <p:sp>
        <p:nvSpPr>
          <p:cNvPr id="27" name="Right Arrow 26"/>
          <p:cNvSpPr/>
          <p:nvPr/>
        </p:nvSpPr>
        <p:spPr>
          <a:xfrm>
            <a:off x="5912967" y="4398264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6598767" y="4059935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6598767" y="4059935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6763359" y="4059935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Ground a copilot and agents — decide and act, no hallucination</a:t>
            </a:r>
          </a:p>
        </p:txBody>
      </p:sp>
      <p:sp>
        <p:nvSpPr>
          <p:cNvPr id="31" name="Rectangle 30"/>
          <p:cNvSpPr/>
          <p:nvPr/>
        </p:nvSpPr>
        <p:spPr>
          <a:xfrm>
            <a:off x="777240" y="5093208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777240" y="5093208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941832" y="5093208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Competition: HDFC Ltd</a:t>
            </a:r>
          </a:p>
        </p:txBody>
      </p:sp>
      <p:sp>
        <p:nvSpPr>
          <p:cNvPr id="34" name="Right Arrow 33"/>
          <p:cNvSpPr/>
          <p:nvPr/>
        </p:nvSpPr>
        <p:spPr>
          <a:xfrm>
            <a:off x="5912967" y="5431536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6598767" y="5093208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6598767" y="5093208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6763359" y="5093208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Governed and lineage-traced — trusted by the board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analysis; public disclosures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8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Aditya Birla Housing Finance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Four layers carry the business from visibility to autonomous action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764792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77240" y="1764792"/>
            <a:ext cx="868680" cy="932688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1764792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74519" y="1892807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Enterprise 360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Unify all business-critical data into one view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Breaks down silos across loan origination, risk, collections, and finance—delivering a single source of truth for every business leader.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77240" y="2816352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777240" y="2816352"/>
            <a:ext cx="868680" cy="932688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77240" y="2816352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874519" y="2944368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Knowledge Graph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Model relationships and root causes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Maps connections between borrowers, loans, properties, vendors, and events—enabling advanced risk and compliance analytics.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77240" y="3867911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777240" y="3867911"/>
            <a:ext cx="868680" cy="932688"/>
          </a:xfrm>
          <a:prstGeom prst="rect">
            <a:avLst/>
          </a:prstGeom>
          <a:solidFill>
            <a:srgbClr val="1450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777240" y="3867911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874519" y="3995927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AI Copilot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Natural language answers, grounded in data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Lets leaders ask complex business questions—'Where are collections lagging?'—and get explainable, actionable responses.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77240" y="4919472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777240" y="4919472"/>
            <a:ext cx="868680" cy="932688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777240" y="4919472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874519" y="5047488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Agent Factory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Autonomous, closed-loop action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Deploys data-driven agents to trigger workflows—reprioritize collections, flag compliance breaches, or optimize loan pricing—directly in LOS/LMS.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reference architecture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9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Aditya Birla Housing Finance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How we unify Aditya Birla Housing Finance’s data into one business 360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45920"/>
            <a:ext cx="29260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SYSTEMS TODAY — SILOED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60520" y="1645920"/>
            <a:ext cx="3840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UNIFY · NO DATA MOVEMENT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458200" y="1645920"/>
            <a:ext cx="295625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BUSINESS 360s — ENTITIES</a:t>
            </a:r>
          </a:p>
        </p:txBody>
      </p:sp>
      <p:sp>
        <p:nvSpPr>
          <p:cNvPr id="11" name="Right Arrow 10"/>
          <p:cNvSpPr/>
          <p:nvPr/>
        </p:nvSpPr>
        <p:spPr>
          <a:xfrm>
            <a:off x="3758183" y="3410712"/>
            <a:ext cx="347472" cy="292608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ight Arrow 11"/>
          <p:cNvSpPr/>
          <p:nvPr/>
        </p:nvSpPr>
        <p:spPr>
          <a:xfrm>
            <a:off x="8055864" y="3410712"/>
            <a:ext cx="347472" cy="292608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777240" y="1956816"/>
            <a:ext cx="2926080" cy="3200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777240" y="1956816"/>
            <a:ext cx="2926080" cy="54864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941832" y="215798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088136" y="215798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Loan Origination System (LOS)</a:t>
            </a:r>
          </a:p>
        </p:txBody>
      </p:sp>
      <p:sp>
        <p:nvSpPr>
          <p:cNvPr id="17" name="Rectangle 16"/>
          <p:cNvSpPr/>
          <p:nvPr/>
        </p:nvSpPr>
        <p:spPr>
          <a:xfrm>
            <a:off x="941832" y="251231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88136" y="251231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Loan Management System (LMS)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41832" y="286664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1088136" y="286664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Collections CRM</a:t>
            </a:r>
          </a:p>
        </p:txBody>
      </p:sp>
      <p:sp>
        <p:nvSpPr>
          <p:cNvPr id="21" name="Rectangle 20"/>
          <p:cNvSpPr/>
          <p:nvPr/>
        </p:nvSpPr>
        <p:spPr>
          <a:xfrm>
            <a:off x="941832" y="322097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088136" y="322097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Vendor Management</a:t>
            </a:r>
          </a:p>
        </p:txBody>
      </p:sp>
      <p:sp>
        <p:nvSpPr>
          <p:cNvPr id="23" name="Rectangle 22"/>
          <p:cNvSpPr/>
          <p:nvPr/>
        </p:nvSpPr>
        <p:spPr>
          <a:xfrm>
            <a:off x="941832" y="357530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1088136" y="357530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Audit Portal</a:t>
            </a:r>
          </a:p>
        </p:txBody>
      </p:sp>
      <p:sp>
        <p:nvSpPr>
          <p:cNvPr id="25" name="Rectangle 24"/>
          <p:cNvSpPr/>
          <p:nvPr/>
        </p:nvSpPr>
        <p:spPr>
          <a:xfrm>
            <a:off x="941832" y="392963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1088136" y="392963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Compliance Portal</a:t>
            </a:r>
          </a:p>
        </p:txBody>
      </p:sp>
      <p:sp>
        <p:nvSpPr>
          <p:cNvPr id="27" name="Rectangle 26"/>
          <p:cNvSpPr/>
          <p:nvPr/>
        </p:nvSpPr>
        <p:spPr>
          <a:xfrm>
            <a:off x="941832" y="428396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1088136" y="428396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Property Registry</a:t>
            </a:r>
          </a:p>
        </p:txBody>
      </p:sp>
      <p:sp>
        <p:nvSpPr>
          <p:cNvPr id="29" name="Rectangle 28"/>
          <p:cNvSpPr/>
          <p:nvPr/>
        </p:nvSpPr>
        <p:spPr>
          <a:xfrm>
            <a:off x="941832" y="463829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1088136" y="463829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Customer KYC Platform</a:t>
            </a:r>
          </a:p>
        </p:txBody>
      </p:sp>
      <p:sp>
        <p:nvSpPr>
          <p:cNvPr id="31" name="Rectangle 30"/>
          <p:cNvSpPr/>
          <p:nvPr/>
        </p:nvSpPr>
        <p:spPr>
          <a:xfrm>
            <a:off x="4160520" y="1956816"/>
            <a:ext cx="3840480" cy="3200400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4416552" y="210312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Connect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Onboard data from LOS, LMS, CRM, Vendor Mgmt, and more via 200+ pre-built connectors—no code required.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416552" y="285750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Contextualize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Enrich entities with business context—link borrowers to loans, properties, and vendors; tag risk/compliance attributes.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416552" y="361188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Resolve &amp; model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Deduplicate and resolve entities (e.g., borrower, property) and model their relationships in a knowledge graph.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416552" y="436626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Govern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Apply data lineage, quality, and access controls; ensure auditability and regulatory compliance.</a:t>
            </a:r>
          </a:p>
        </p:txBody>
      </p:sp>
      <p:sp>
        <p:nvSpPr>
          <p:cNvPr id="36" name="Rectangle 35"/>
          <p:cNvSpPr/>
          <p:nvPr/>
        </p:nvSpPr>
        <p:spPr>
          <a:xfrm>
            <a:off x="8458200" y="1956816"/>
            <a:ext cx="2956255" cy="3200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8458200" y="1956816"/>
            <a:ext cx="2956255" cy="54864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8641080" y="2121408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Customer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LOS, LMS, KYC Platform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641080" y="2706624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Loan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LOS, LMS, Collections CRM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641080" y="3291840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Property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LMS, Property Registry, Valuation Vendor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8641080" y="3877056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Vendor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Vendor Mgmt, Audit Portal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8641080" y="4462272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Compliance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Compliance Portal, Audit Portal</a:t>
            </a:r>
          </a:p>
        </p:txBody>
      </p:sp>
      <p:sp>
        <p:nvSpPr>
          <p:cNvPr id="43" name="Rectangle 42"/>
          <p:cNvSpPr/>
          <p:nvPr/>
        </p:nvSpPr>
        <p:spPr>
          <a:xfrm>
            <a:off x="777240" y="5266944"/>
            <a:ext cx="10637215" cy="4572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Rectangle 43"/>
          <p:cNvSpPr/>
          <p:nvPr/>
        </p:nvSpPr>
        <p:spPr>
          <a:xfrm>
            <a:off x="777240" y="5266944"/>
            <a:ext cx="54864" cy="4572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960120" y="5266944"/>
            <a:ext cx="10271455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These 360s feed the Knowledge Graph, enabling root-cause analysis and powering AI Copilot and Agent Factory layers.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Enterprise 360 build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