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  <p:sldId id="273" r:id="rId24"/>
    <p:sldId id="274" r:id="rId25"/>
    <p:sldId id="275" r:id="rId26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Relationship Id="rId20" Type="http://schemas.openxmlformats.org/officeDocument/2006/relationships/slide" Target="slides/slide14.xml"/><Relationship Id="rId21" Type="http://schemas.openxmlformats.org/officeDocument/2006/relationships/slide" Target="slides/slide15.xml"/><Relationship Id="rId22" Type="http://schemas.openxmlformats.org/officeDocument/2006/relationships/slide" Target="slides/slide16.xml"/><Relationship Id="rId23" Type="http://schemas.openxmlformats.org/officeDocument/2006/relationships/slide" Target="slides/slide17.xml"/><Relationship Id="rId24" Type="http://schemas.openxmlformats.org/officeDocument/2006/relationships/slide" Target="slides/slide18.xml"/><Relationship Id="rId25" Type="http://schemas.openxmlformats.org/officeDocument/2006/relationships/slide" Target="slides/slide19.xml"/><Relationship Id="rId26" Type="http://schemas.openxmlformats.org/officeDocument/2006/relationships/slide" Target="slides/slide20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51C2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201168" cy="685800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77240" y="640080"/>
            <a:ext cx="10637215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300" b="1" i="0">
                <a:solidFill>
                  <a:srgbClr val="00A9F4"/>
                </a:solidFill>
                <a:latin typeface="Arial"/>
              </a:rPr>
              <a:t>SCIKIQ</a:t>
            </a:r>
            <a:r>
              <a:rPr sz="1300" b="1" i="0">
                <a:solidFill>
                  <a:srgbClr val="FFFFFF"/>
                </a:solidFill>
                <a:latin typeface="Arial"/>
              </a:rPr>
              <a:t>   ×   Bosch India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77240" y="2286000"/>
            <a:ext cx="9722815" cy="21945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8000"/>
              </a:lnSpc>
              <a:spcBef>
                <a:spcPts val="0"/>
              </a:spcBef>
              <a:spcAft>
                <a:spcPts val="400"/>
              </a:spcAft>
            </a:pPr>
            <a:r>
              <a:rPr sz="3400" b="1" i="0">
                <a:solidFill>
                  <a:srgbClr val="FFFFFF"/>
                </a:solidFill>
                <a:latin typeface="Arial"/>
              </a:rPr>
              <a:t>Contextualize and activate Bosch India's data for resilient, sustainable growth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77240" y="4754880"/>
            <a:ext cx="9265615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400"/>
              </a:spcAft>
            </a:pPr>
            <a:r>
              <a:rPr sz="1400" b="0" i="0">
                <a:solidFill>
                  <a:srgbClr val="C4D0DC"/>
                </a:solidFill>
                <a:latin typeface="Arial"/>
              </a:rPr>
              <a:t>With SCIKIQ, Bosch India can accelerate connected product innovation, strengthen export competitiveness, and drive operational excellence—while embedding trust, compliance, and sustainability at every layer.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" y="6217920"/>
            <a:ext cx="1063721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00" b="0" i="0">
                <a:solidFill>
                  <a:srgbClr val="9DA8B3"/>
                </a:solidFill>
                <a:latin typeface="Arial"/>
              </a:rPr>
              <a:t>Point of view   |   Prepared for President, CTO, CIO, Head of Digital Transformation   |   Confidential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9DA8B3"/>
                </a:solidFill>
                <a:latin typeface="Arial"/>
              </a:rPr>
              <a:t>CONTEXT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1" i="0">
                <a:solidFill>
                  <a:srgbClr val="2251FF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PROOF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VALUE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9DA8B3"/>
                </a:solidFill>
                <a:latin typeface="Arial"/>
              </a:rPr>
              <a:t>10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2251FF"/>
                </a:solidFill>
                <a:latin typeface="Arial"/>
              </a:rPr>
              <a:t>SCIKIQ</a:t>
            </a:r>
            <a:r>
              <a:rPr sz="800" b="0" i="0">
                <a:solidFill>
                  <a:srgbClr val="717D89"/>
                </a:solidFill>
                <a:latin typeface="Arial"/>
              </a:rPr>
              <a:t>  ×  Bosch India   |   Confidential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" y="658368"/>
            <a:ext cx="10637215" cy="868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2200" b="1" i="0">
                <a:solidFill>
                  <a:srgbClr val="051C2C"/>
                </a:solidFill>
                <a:latin typeface="Arial"/>
              </a:rPr>
              <a:t>Traced end to end: one operational signal becomes a quantified revenue impact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777240" y="1481328"/>
            <a:ext cx="10637215" cy="0"/>
          </a:xfrm>
          <a:prstGeom prst="bentConnector3">
            <a:avLst/>
          </a:prstGeom>
          <a:ln w="19050">
            <a:solidFill>
              <a:srgbClr val="051C2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777240" y="2267712"/>
            <a:ext cx="1559509" cy="1005840"/>
          </a:xfrm>
          <a:prstGeom prst="rect">
            <a:avLst/>
          </a:prstGeom>
          <a:solidFill>
            <a:srgbClr val="0B2B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868680" y="2267712"/>
            <a:ext cx="1376629" cy="100584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00A9F4"/>
                </a:solidFill>
                <a:latin typeface="Arial"/>
              </a:rPr>
              <a:t>01</a:t>
            </a:r>
          </a:p>
          <a:p>
            <a:pPr algn="ctr">
              <a:lnSpc>
                <a:spcPct val="110000"/>
              </a:lnSpc>
              <a:spcBef>
                <a:spcPts val="200"/>
              </a:spcBef>
              <a:spcAft>
                <a:spcPts val="400"/>
              </a:spcAft>
            </a:pPr>
            <a:r>
              <a:rPr sz="1250" b="1" i="0">
                <a:solidFill>
                  <a:srgbClr val="FFFFFF"/>
                </a:solidFill>
                <a:latin typeface="Arial"/>
              </a:rPr>
              <a:t>Step 1</a:t>
            </a:r>
          </a:p>
        </p:txBody>
      </p:sp>
      <p:sp>
        <p:nvSpPr>
          <p:cNvPr id="10" name="Right Arrow 9"/>
          <p:cNvSpPr/>
          <p:nvPr/>
        </p:nvSpPr>
        <p:spPr>
          <a:xfrm>
            <a:off x="2382469" y="2660904"/>
            <a:ext cx="182880" cy="219456"/>
          </a:xfrm>
          <a:prstGeom prst="rightArrow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2592781" y="2267712"/>
            <a:ext cx="1559509" cy="1005840"/>
          </a:xfrm>
          <a:prstGeom prst="rect">
            <a:avLst/>
          </a:prstGeom>
          <a:solidFill>
            <a:srgbClr val="0B2B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2684221" y="2267712"/>
            <a:ext cx="1376629" cy="100584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00A9F4"/>
                </a:solidFill>
                <a:latin typeface="Arial"/>
              </a:rPr>
              <a:t>02</a:t>
            </a:r>
          </a:p>
          <a:p>
            <a:pPr algn="ctr">
              <a:lnSpc>
                <a:spcPct val="110000"/>
              </a:lnSpc>
              <a:spcBef>
                <a:spcPts val="200"/>
              </a:spcBef>
              <a:spcAft>
                <a:spcPts val="400"/>
              </a:spcAft>
            </a:pPr>
            <a:r>
              <a:rPr sz="1250" b="1" i="0">
                <a:solidFill>
                  <a:srgbClr val="FFFFFF"/>
                </a:solidFill>
                <a:latin typeface="Arial"/>
              </a:rPr>
              <a:t>Step 3</a:t>
            </a:r>
          </a:p>
        </p:txBody>
      </p:sp>
      <p:sp>
        <p:nvSpPr>
          <p:cNvPr id="13" name="Right Arrow 12"/>
          <p:cNvSpPr/>
          <p:nvPr/>
        </p:nvSpPr>
        <p:spPr>
          <a:xfrm>
            <a:off x="4198010" y="2660904"/>
            <a:ext cx="182880" cy="219456"/>
          </a:xfrm>
          <a:prstGeom prst="rightArrow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4408322" y="2267712"/>
            <a:ext cx="1559509" cy="1005840"/>
          </a:xfrm>
          <a:prstGeom prst="rect">
            <a:avLst/>
          </a:prstGeom>
          <a:solidFill>
            <a:srgbClr val="0B2B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4499762" y="2267712"/>
            <a:ext cx="1376629" cy="100584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00A9F4"/>
                </a:solidFill>
                <a:latin typeface="Arial"/>
              </a:rPr>
              <a:t>03</a:t>
            </a:r>
          </a:p>
          <a:p>
            <a:pPr algn="ctr">
              <a:lnSpc>
                <a:spcPct val="110000"/>
              </a:lnSpc>
              <a:spcBef>
                <a:spcPts val="200"/>
              </a:spcBef>
              <a:spcAft>
                <a:spcPts val="400"/>
              </a:spcAft>
            </a:pPr>
            <a:r>
              <a:rPr sz="1250" b="1" i="0">
                <a:solidFill>
                  <a:srgbClr val="FFFFFF"/>
                </a:solidFill>
                <a:latin typeface="Arial"/>
              </a:rPr>
              <a:t>Step 5</a:t>
            </a:r>
          </a:p>
        </p:txBody>
      </p:sp>
      <p:sp>
        <p:nvSpPr>
          <p:cNvPr id="16" name="Right Arrow 15"/>
          <p:cNvSpPr/>
          <p:nvPr/>
        </p:nvSpPr>
        <p:spPr>
          <a:xfrm>
            <a:off x="6013551" y="2660904"/>
            <a:ext cx="182880" cy="219456"/>
          </a:xfrm>
          <a:prstGeom prst="rightArrow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Rectangle 16"/>
          <p:cNvSpPr/>
          <p:nvPr/>
        </p:nvSpPr>
        <p:spPr>
          <a:xfrm>
            <a:off x="6223863" y="2267712"/>
            <a:ext cx="1559509" cy="1005840"/>
          </a:xfrm>
          <a:prstGeom prst="rect">
            <a:avLst/>
          </a:prstGeom>
          <a:solidFill>
            <a:srgbClr val="0B2B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6315303" y="2267712"/>
            <a:ext cx="1376629" cy="100584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00A9F4"/>
                </a:solidFill>
                <a:latin typeface="Arial"/>
              </a:rPr>
              <a:t>04</a:t>
            </a:r>
          </a:p>
          <a:p>
            <a:pPr algn="ctr">
              <a:lnSpc>
                <a:spcPct val="110000"/>
              </a:lnSpc>
              <a:spcBef>
                <a:spcPts val="200"/>
              </a:spcBef>
              <a:spcAft>
                <a:spcPts val="400"/>
              </a:spcAft>
            </a:pPr>
            <a:r>
              <a:rPr sz="1250" b="1" i="0">
                <a:solidFill>
                  <a:srgbClr val="FFFFFF"/>
                </a:solidFill>
                <a:latin typeface="Arial"/>
              </a:rPr>
              <a:t>Step 8</a:t>
            </a:r>
          </a:p>
        </p:txBody>
      </p:sp>
      <p:sp>
        <p:nvSpPr>
          <p:cNvPr id="19" name="Right Arrow 18"/>
          <p:cNvSpPr/>
          <p:nvPr/>
        </p:nvSpPr>
        <p:spPr>
          <a:xfrm>
            <a:off x="7829092" y="2660904"/>
            <a:ext cx="182880" cy="219456"/>
          </a:xfrm>
          <a:prstGeom prst="rightArrow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Rectangle 19"/>
          <p:cNvSpPr/>
          <p:nvPr/>
        </p:nvSpPr>
        <p:spPr>
          <a:xfrm>
            <a:off x="8039404" y="2267712"/>
            <a:ext cx="1559509" cy="1005840"/>
          </a:xfrm>
          <a:prstGeom prst="rect">
            <a:avLst/>
          </a:prstGeom>
          <a:solidFill>
            <a:srgbClr val="0B2B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8130844" y="2267712"/>
            <a:ext cx="1376629" cy="100584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00A9F4"/>
                </a:solidFill>
                <a:latin typeface="Arial"/>
              </a:rPr>
              <a:t>05</a:t>
            </a:r>
          </a:p>
          <a:p>
            <a:pPr algn="ctr">
              <a:lnSpc>
                <a:spcPct val="110000"/>
              </a:lnSpc>
              <a:spcBef>
                <a:spcPts val="200"/>
              </a:spcBef>
              <a:spcAft>
                <a:spcPts val="400"/>
              </a:spcAft>
            </a:pPr>
            <a:r>
              <a:rPr sz="1250" b="1" i="0">
                <a:solidFill>
                  <a:srgbClr val="FFFFFF"/>
                </a:solidFill>
                <a:latin typeface="Arial"/>
              </a:rPr>
              <a:t>Step 10</a:t>
            </a:r>
          </a:p>
        </p:txBody>
      </p:sp>
      <p:sp>
        <p:nvSpPr>
          <p:cNvPr id="22" name="Right Arrow 21"/>
          <p:cNvSpPr/>
          <p:nvPr/>
        </p:nvSpPr>
        <p:spPr>
          <a:xfrm>
            <a:off x="9644634" y="2660904"/>
            <a:ext cx="182880" cy="219456"/>
          </a:xfrm>
          <a:prstGeom prst="rightArrow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Rectangle 22"/>
          <p:cNvSpPr/>
          <p:nvPr/>
        </p:nvSpPr>
        <p:spPr>
          <a:xfrm>
            <a:off x="9854946" y="2267712"/>
            <a:ext cx="1559509" cy="1005840"/>
          </a:xfrm>
          <a:prstGeom prst="rect">
            <a:avLst/>
          </a:prstGeom>
          <a:solidFill>
            <a:srgbClr val="D83A3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9946386" y="2267712"/>
            <a:ext cx="1376629" cy="100584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FFFFFF"/>
                </a:solidFill>
                <a:latin typeface="Arial"/>
              </a:rPr>
              <a:t>06</a:t>
            </a:r>
          </a:p>
          <a:p>
            <a:pPr algn="ctr">
              <a:lnSpc>
                <a:spcPct val="110000"/>
              </a:lnSpc>
              <a:spcBef>
                <a:spcPts val="200"/>
              </a:spcBef>
              <a:spcAft>
                <a:spcPts val="400"/>
              </a:spcAft>
            </a:pPr>
            <a:r>
              <a:rPr sz="1250" b="1" i="0">
                <a:solidFill>
                  <a:srgbClr val="FFFFFF"/>
                </a:solidFill>
                <a:latin typeface="Arial"/>
              </a:rPr>
              <a:t>Step 12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777240" y="3685032"/>
            <a:ext cx="10637215" cy="10972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0" i="0">
                <a:solidFill>
                  <a:srgbClr val="051C2C"/>
                </a:solidFill>
                <a:latin typeface="Arial"/>
              </a:rPr>
              <a:t>Read left to right: CNC Machine #27 at Bengaluru Plant fails due to overdue maintenance.</a:t>
            </a:r>
          </a:p>
          <a:p>
            <a:pPr algn="l">
              <a:lnSpc>
                <a:spcPct val="130000"/>
              </a:lnSpc>
              <a:spcBef>
                <a:spcPts val="600"/>
              </a:spcBef>
              <a:spcAft>
                <a:spcPts val="400"/>
              </a:spcAft>
            </a:pPr>
            <a:r>
              <a:rPr sz="1250" b="1" i="0">
                <a:solidFill>
                  <a:srgbClr val="D83A34"/>
                </a:solidFill>
                <a:latin typeface="Arial"/>
              </a:rPr>
              <a:t>SCIKIQ Agent automates customer notification workflow.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777240" y="6144768"/>
            <a:ext cx="10637215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750" b="0" i="0">
                <a:solidFill>
                  <a:srgbClr val="9DA8B3"/>
                </a:solidFill>
                <a:latin typeface="Arial"/>
              </a:rPr>
              <a:t>Source: Illustrative, grounded in the company's operating model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9DA8B3"/>
                </a:solidFill>
                <a:latin typeface="Arial"/>
              </a:rPr>
              <a:t>CONTEXT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1" i="0">
                <a:solidFill>
                  <a:srgbClr val="2251FF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PROOF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VALUE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9DA8B3"/>
                </a:solidFill>
                <a:latin typeface="Arial"/>
              </a:rPr>
              <a:t>11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2251FF"/>
                </a:solidFill>
                <a:latin typeface="Arial"/>
              </a:rPr>
              <a:t>SCIKIQ</a:t>
            </a:r>
            <a:r>
              <a:rPr sz="800" b="0" i="0">
                <a:solidFill>
                  <a:srgbClr val="717D89"/>
                </a:solidFill>
                <a:latin typeface="Arial"/>
              </a:rPr>
              <a:t>  ×  Bosch India   |   Confidential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" y="658368"/>
            <a:ext cx="10637215" cy="868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2200" b="1" i="0">
                <a:solidFill>
                  <a:srgbClr val="051C2C"/>
                </a:solidFill>
                <a:latin typeface="Arial"/>
              </a:rPr>
              <a:t>Leadership gets one live, trusted view of Bosch India — every number traceable to its cause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777240" y="1481328"/>
            <a:ext cx="10637215" cy="0"/>
          </a:xfrm>
          <a:prstGeom prst="bentConnector3">
            <a:avLst/>
          </a:prstGeom>
          <a:ln w="19050">
            <a:solidFill>
              <a:srgbClr val="051C2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777240" y="1810512"/>
            <a:ext cx="2453563" cy="1600200"/>
          </a:xfrm>
          <a:prstGeom prst="rect">
            <a:avLst/>
          </a:prstGeom>
          <a:solidFill>
            <a:srgbClr val="FFFFFF"/>
          </a:solidFill>
          <a:ln w="9525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Rectangle 8"/>
          <p:cNvSpPr/>
          <p:nvPr/>
        </p:nvSpPr>
        <p:spPr>
          <a:xfrm>
            <a:off x="777240" y="1810512"/>
            <a:ext cx="2453563" cy="4572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960120" y="1975104"/>
            <a:ext cx="2087803" cy="1371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1" i="0">
                <a:solidFill>
                  <a:srgbClr val="717D89"/>
                </a:solidFill>
                <a:latin typeface="Arial"/>
              </a:rPr>
              <a:t>PRODUCTION UPTIME</a:t>
            </a:r>
          </a:p>
          <a:p>
            <a:pPr algn="l">
              <a:lnSpc>
                <a:spcPct val="105000"/>
              </a:lnSpc>
              <a:spcBef>
                <a:spcPts val="300"/>
              </a:spcBef>
              <a:spcAft>
                <a:spcPts val="400"/>
              </a:spcAft>
            </a:pPr>
            <a:r>
              <a:rPr sz="2700" b="1" i="0">
                <a:solidFill>
                  <a:srgbClr val="051C2C"/>
                </a:solidFill>
                <a:latin typeface="Arial"/>
              </a:rPr>
              <a:t>92.1%</a:t>
            </a:r>
          </a:p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D83A34"/>
                </a:solidFill>
                <a:latin typeface="Arial"/>
              </a:rPr>
              <a:t>▼ -4.3%</a:t>
            </a:r>
          </a:p>
        </p:txBody>
      </p:sp>
      <p:sp>
        <p:nvSpPr>
          <p:cNvPr id="11" name="Rectangle 10"/>
          <p:cNvSpPr/>
          <p:nvPr/>
        </p:nvSpPr>
        <p:spPr>
          <a:xfrm>
            <a:off x="3505123" y="1810512"/>
            <a:ext cx="2453563" cy="1600200"/>
          </a:xfrm>
          <a:prstGeom prst="rect">
            <a:avLst/>
          </a:prstGeom>
          <a:solidFill>
            <a:srgbClr val="FFFFFF"/>
          </a:solidFill>
          <a:ln w="9525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ectangle 11"/>
          <p:cNvSpPr/>
          <p:nvPr/>
        </p:nvSpPr>
        <p:spPr>
          <a:xfrm>
            <a:off x="3505123" y="1810512"/>
            <a:ext cx="2453563" cy="4572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3688003" y="1975104"/>
            <a:ext cx="2087803" cy="1371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1" i="0">
                <a:solidFill>
                  <a:srgbClr val="717D89"/>
                </a:solidFill>
                <a:latin typeface="Arial"/>
              </a:rPr>
              <a:t>EXPORT ORDER OTIF</a:t>
            </a:r>
          </a:p>
          <a:p>
            <a:pPr algn="l">
              <a:lnSpc>
                <a:spcPct val="105000"/>
              </a:lnSpc>
              <a:spcBef>
                <a:spcPts val="300"/>
              </a:spcBef>
              <a:spcAft>
                <a:spcPts val="400"/>
              </a:spcAft>
            </a:pPr>
            <a:r>
              <a:rPr sz="2700" b="1" i="0">
                <a:solidFill>
                  <a:srgbClr val="051C2C"/>
                </a:solidFill>
                <a:latin typeface="Arial"/>
              </a:rPr>
              <a:t>83.5%</a:t>
            </a:r>
          </a:p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B87A12"/>
                </a:solidFill>
                <a:latin typeface="Arial"/>
              </a:rPr>
              <a:t>● -8.2%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233007" y="1810512"/>
            <a:ext cx="2453563" cy="1600200"/>
          </a:xfrm>
          <a:prstGeom prst="rect">
            <a:avLst/>
          </a:prstGeom>
          <a:solidFill>
            <a:srgbClr val="FFFFFF"/>
          </a:solidFill>
          <a:ln w="9525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6233007" y="1810512"/>
            <a:ext cx="2453563" cy="4572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6415887" y="1975104"/>
            <a:ext cx="2087803" cy="1371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1" i="0">
                <a:solidFill>
                  <a:srgbClr val="717D89"/>
                </a:solidFill>
                <a:latin typeface="Arial"/>
              </a:rPr>
              <a:t>WARRANTY CLAIMS (PUNE)</a:t>
            </a:r>
          </a:p>
          <a:p>
            <a:pPr algn="l">
              <a:lnSpc>
                <a:spcPct val="105000"/>
              </a:lnSpc>
              <a:spcBef>
                <a:spcPts val="300"/>
              </a:spcBef>
              <a:spcAft>
                <a:spcPts val="400"/>
              </a:spcAft>
            </a:pPr>
            <a:r>
              <a:rPr sz="2700" b="1" i="0">
                <a:solidFill>
                  <a:srgbClr val="051C2C"/>
                </a:solidFill>
                <a:latin typeface="Arial"/>
              </a:rPr>
              <a:t>1,420</a:t>
            </a:r>
          </a:p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16845B"/>
                </a:solidFill>
                <a:latin typeface="Arial"/>
              </a:rPr>
              <a:t>▲ +18%</a:t>
            </a:r>
          </a:p>
        </p:txBody>
      </p:sp>
      <p:sp>
        <p:nvSpPr>
          <p:cNvPr id="17" name="Rectangle 16"/>
          <p:cNvSpPr/>
          <p:nvPr/>
        </p:nvSpPr>
        <p:spPr>
          <a:xfrm>
            <a:off x="8960891" y="1810512"/>
            <a:ext cx="2453563" cy="1600200"/>
          </a:xfrm>
          <a:prstGeom prst="rect">
            <a:avLst/>
          </a:prstGeom>
          <a:solidFill>
            <a:srgbClr val="FFFFFF"/>
          </a:solidFill>
          <a:ln w="9525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Rectangle 17"/>
          <p:cNvSpPr/>
          <p:nvPr/>
        </p:nvSpPr>
        <p:spPr>
          <a:xfrm>
            <a:off x="8960891" y="1810512"/>
            <a:ext cx="2453563" cy="4572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9143771" y="1975104"/>
            <a:ext cx="2087803" cy="1371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1" i="0">
                <a:solidFill>
                  <a:srgbClr val="717D89"/>
                </a:solidFill>
                <a:latin typeface="Arial"/>
              </a:rPr>
              <a:t>REVENUE IMPACT (Q2)</a:t>
            </a:r>
          </a:p>
          <a:p>
            <a:pPr algn="l">
              <a:lnSpc>
                <a:spcPct val="105000"/>
              </a:lnSpc>
              <a:spcBef>
                <a:spcPts val="300"/>
              </a:spcBef>
              <a:spcAft>
                <a:spcPts val="400"/>
              </a:spcAft>
            </a:pPr>
            <a:r>
              <a:rPr sz="2700" b="1" i="0">
                <a:solidFill>
                  <a:srgbClr val="051C2C"/>
                </a:solidFill>
                <a:latin typeface="Arial"/>
              </a:rPr>
              <a:t>₹14.7 Cr</a:t>
            </a:r>
          </a:p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D83A34"/>
                </a:solidFill>
                <a:latin typeface="Arial"/>
              </a:rPr>
              <a:t>▼ -₹2.3 Cr</a:t>
            </a:r>
          </a:p>
        </p:txBody>
      </p:sp>
      <p:sp>
        <p:nvSpPr>
          <p:cNvPr id="20" name="Rectangle 19"/>
          <p:cNvSpPr/>
          <p:nvPr/>
        </p:nvSpPr>
        <p:spPr>
          <a:xfrm>
            <a:off x="777240" y="3730752"/>
            <a:ext cx="10637215" cy="1143000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ectangle 20"/>
          <p:cNvSpPr/>
          <p:nvPr/>
        </p:nvSpPr>
        <p:spPr>
          <a:xfrm>
            <a:off x="777240" y="3730752"/>
            <a:ext cx="45720" cy="1143000"/>
          </a:xfrm>
          <a:prstGeom prst="rect">
            <a:avLst/>
          </a:prstGeom>
          <a:solidFill>
            <a:srgbClr val="D83A3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1005840" y="3867912"/>
            <a:ext cx="10180015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1" i="0">
                <a:solidFill>
                  <a:srgbClr val="717D89"/>
                </a:solidFill>
                <a:latin typeface="Arial"/>
              </a:rPr>
              <a:t>ROOT CAUSE</a:t>
            </a:r>
          </a:p>
          <a:p>
            <a:pPr algn="l">
              <a:lnSpc>
                <a:spcPct val="125000"/>
              </a:lnSpc>
              <a:spcBef>
                <a:spcPts val="200"/>
              </a:spcBef>
              <a:spcAft>
                <a:spcPts val="400"/>
              </a:spcAft>
            </a:pPr>
            <a:r>
              <a:rPr sz="1300" b="0" i="0">
                <a:solidFill>
                  <a:srgbClr val="051C2C"/>
                </a:solidFill>
                <a:latin typeface="Arial"/>
              </a:rPr>
              <a:t>Failure of CNC Machine #CNC-27 at Bengaluru Plant due to delayed preventive maintenance cascaded to quality defects in components shipped to Pune, triggering a spike in warranty claims and delayed export order fulfillment.</a:t>
            </a:r>
          </a:p>
          <a:p>
            <a:pPr algn="l">
              <a:lnSpc>
                <a:spcPct val="105000"/>
              </a:lnSpc>
              <a:spcBef>
                <a:spcPts val="400"/>
              </a:spcBef>
              <a:spcAft>
                <a:spcPts val="400"/>
              </a:spcAft>
            </a:pPr>
            <a:r>
              <a:rPr sz="1200" b="1" i="0">
                <a:solidFill>
                  <a:srgbClr val="16845B"/>
                </a:solidFill>
                <a:latin typeface="Arial"/>
              </a:rPr>
              <a:t>→ Triggered agent to reschedule maintenance, notify supplier, and auto-update customer delivery timelines.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777240" y="6144768"/>
            <a:ext cx="10637215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750" b="0" i="0">
                <a:solidFill>
                  <a:srgbClr val="9DA8B3"/>
                </a:solidFill>
                <a:latin typeface="Arial"/>
              </a:rPr>
              <a:t>Source: SCIKIQ control tower (illustrative)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51C2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C4D0DC"/>
                </a:solidFill>
                <a:latin typeface="Arial"/>
              </a:rPr>
              <a:t>CONTEXT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1" i="0">
                <a:solidFill>
                  <a:srgbClr val="FFFFFF"/>
                </a:solidFill>
                <a:latin typeface="Arial"/>
              </a:rPr>
              <a:t>PROOF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VALUE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C4D0DC"/>
                </a:solidFill>
                <a:latin typeface="Arial"/>
              </a:rPr>
              <a:t>12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2A3E4E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00A9F4"/>
                </a:solidFill>
                <a:latin typeface="Arial"/>
              </a:rPr>
              <a:t>SCIKIQ</a:t>
            </a:r>
            <a:r>
              <a:rPr sz="800" b="0" i="0">
                <a:solidFill>
                  <a:srgbClr val="9DA8B3"/>
                </a:solidFill>
                <a:latin typeface="Arial"/>
              </a:rPr>
              <a:t>  ×  Bosch India   |   Confidential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201168" cy="685800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777240" y="1874519"/>
            <a:ext cx="3657600" cy="12801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6600" b="1" i="0">
                <a:solidFill>
                  <a:srgbClr val="2A4052"/>
                </a:solidFill>
                <a:latin typeface="Arial"/>
              </a:rPr>
              <a:t>03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77240" y="3246120"/>
            <a:ext cx="10637215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300" b="1" i="0">
                <a:solidFill>
                  <a:srgbClr val="00A9F4"/>
                </a:solidFill>
                <a:latin typeface="Arial"/>
              </a:rPr>
              <a:t>PROOF</a:t>
            </a:r>
          </a:p>
        </p:txBody>
      </p:sp>
      <p:sp>
        <p:nvSpPr>
          <p:cNvPr id="9" name="Rectangle 8"/>
          <p:cNvSpPr/>
          <p:nvPr/>
        </p:nvSpPr>
        <p:spPr>
          <a:xfrm>
            <a:off x="777240" y="3611880"/>
            <a:ext cx="640080" cy="4572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777240" y="3794760"/>
            <a:ext cx="9722815" cy="1645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400"/>
              </a:spcAft>
            </a:pPr>
            <a:r>
              <a:rPr sz="2900" b="1" i="0">
                <a:solidFill>
                  <a:srgbClr val="FFFFFF"/>
                </a:solidFill>
                <a:latin typeface="Arial"/>
              </a:rPr>
              <a:t>Why SCIKIQ, and why now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9DA8B3"/>
                </a:solidFill>
                <a:latin typeface="Arial"/>
              </a:rPr>
              <a:t>CONTEXT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1" i="0">
                <a:solidFill>
                  <a:srgbClr val="2251FF"/>
                </a:solidFill>
                <a:latin typeface="Arial"/>
              </a:rPr>
              <a:t>PROOF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VALUE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9DA8B3"/>
                </a:solidFill>
                <a:latin typeface="Arial"/>
              </a:rPr>
              <a:t>13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2251FF"/>
                </a:solidFill>
                <a:latin typeface="Arial"/>
              </a:rPr>
              <a:t>SCIKIQ</a:t>
            </a:r>
            <a:r>
              <a:rPr sz="800" b="0" i="0">
                <a:solidFill>
                  <a:srgbClr val="717D89"/>
                </a:solidFill>
                <a:latin typeface="Arial"/>
              </a:rPr>
              <a:t>  ×  Bosch India   |   Confidential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" y="658368"/>
            <a:ext cx="10637215" cy="868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2200" b="1" i="0">
                <a:solidFill>
                  <a:srgbClr val="051C2C"/>
                </a:solidFill>
                <a:latin typeface="Arial"/>
              </a:rPr>
              <a:t>Proven at enterprise scale — recognised, deployed, and referenceable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777240" y="1481328"/>
            <a:ext cx="10637215" cy="0"/>
          </a:xfrm>
          <a:prstGeom prst="bentConnector3">
            <a:avLst/>
          </a:prstGeom>
          <a:ln w="19050">
            <a:solidFill>
              <a:srgbClr val="051C2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777240" y="1627632"/>
            <a:ext cx="5090007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00" b="1" i="0">
                <a:solidFill>
                  <a:srgbClr val="2251FF"/>
                </a:solidFill>
                <a:latin typeface="Arial"/>
              </a:rPr>
              <a:t>TRACK RECORD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77240" y="1993392"/>
            <a:ext cx="5090007" cy="3657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0000"/>
              </a:lnSpc>
              <a:spcAft>
                <a:spcPts val="900"/>
              </a:spcAft>
            </a:pPr>
            <a:r>
              <a:rPr sz="1300" b="1" i="0">
                <a:solidFill>
                  <a:srgbClr val="2251FF"/>
                </a:solidFill>
                <a:latin typeface="Arial"/>
              </a:rPr>
              <a:t>—  </a:t>
            </a:r>
            <a:r>
              <a:rPr sz="1250" b="0" i="0">
                <a:solidFill>
                  <a:srgbClr val="051C2C"/>
                </a:solidFill>
                <a:latin typeface="Arial"/>
              </a:rPr>
              <a:t>Among the top augmented-BI platforms (Forrester)</a:t>
            </a:r>
          </a:p>
          <a:p>
            <a:pPr>
              <a:lnSpc>
                <a:spcPct val="120000"/>
              </a:lnSpc>
              <a:spcAft>
                <a:spcPts val="900"/>
              </a:spcAft>
            </a:pPr>
            <a:r>
              <a:rPr sz="1300" b="1" i="0">
                <a:solidFill>
                  <a:srgbClr val="2251FF"/>
                </a:solidFill>
                <a:latin typeface="Arial"/>
              </a:rPr>
              <a:t>—  </a:t>
            </a:r>
            <a:r>
              <a:rPr sz="1250" b="0" i="0">
                <a:solidFill>
                  <a:srgbClr val="051C2C"/>
                </a:solidFill>
                <a:latin typeface="Arial"/>
              </a:rPr>
              <a:t>NASSCOM Top-10 Deep-Tech Startup (India)</a:t>
            </a:r>
          </a:p>
          <a:p>
            <a:pPr>
              <a:lnSpc>
                <a:spcPct val="120000"/>
              </a:lnSpc>
              <a:spcAft>
                <a:spcPts val="900"/>
              </a:spcAft>
            </a:pPr>
            <a:r>
              <a:rPr sz="1300" b="1" i="0">
                <a:solidFill>
                  <a:srgbClr val="2251FF"/>
                </a:solidFill>
                <a:latin typeface="Arial"/>
              </a:rPr>
              <a:t>—  </a:t>
            </a:r>
            <a:r>
              <a:rPr sz="1250" b="0" i="0">
                <a:solidFill>
                  <a:srgbClr val="051C2C"/>
                </a:solidFill>
                <a:latin typeface="Arial"/>
              </a:rPr>
              <a:t>Featured at MWC Barcelona &amp; AWS re:Invent for GenAI</a:t>
            </a:r>
          </a:p>
          <a:p>
            <a:pPr>
              <a:lnSpc>
                <a:spcPct val="120000"/>
              </a:lnSpc>
              <a:spcAft>
                <a:spcPts val="900"/>
              </a:spcAft>
            </a:pPr>
            <a:r>
              <a:rPr sz="1300" b="1" i="0">
                <a:solidFill>
                  <a:srgbClr val="2251FF"/>
                </a:solidFill>
                <a:latin typeface="Arial"/>
              </a:rPr>
              <a:t>—  </a:t>
            </a:r>
            <a:r>
              <a:rPr sz="1250" b="0" i="0">
                <a:solidFill>
                  <a:srgbClr val="051C2C"/>
                </a:solidFill>
                <a:latin typeface="Arial"/>
              </a:rPr>
              <a:t>World's first GenAI fare-rule engine for an international airline</a:t>
            </a:r>
          </a:p>
          <a:p>
            <a:pPr>
              <a:lnSpc>
                <a:spcPct val="120000"/>
              </a:lnSpc>
              <a:spcAft>
                <a:spcPts val="900"/>
              </a:spcAft>
            </a:pPr>
            <a:r>
              <a:rPr sz="1300" b="1" i="0">
                <a:solidFill>
                  <a:srgbClr val="2251FF"/>
                </a:solidFill>
                <a:latin typeface="Arial"/>
              </a:rPr>
              <a:t>—  </a:t>
            </a:r>
            <a:r>
              <a:rPr sz="1250" b="0" i="0">
                <a:solidFill>
                  <a:srgbClr val="051C2C"/>
                </a:solidFill>
                <a:latin typeface="Arial"/>
              </a:rPr>
              <a:t>Powers a global logistics &amp; supply-chain leader</a:t>
            </a:r>
          </a:p>
          <a:p>
            <a:pPr>
              <a:lnSpc>
                <a:spcPct val="120000"/>
              </a:lnSpc>
              <a:spcAft>
                <a:spcPts val="900"/>
              </a:spcAft>
            </a:pPr>
            <a:r>
              <a:rPr sz="1300" b="1" i="0">
                <a:solidFill>
                  <a:srgbClr val="2251FF"/>
                </a:solidFill>
                <a:latin typeface="Arial"/>
              </a:rPr>
              <a:t>—  </a:t>
            </a:r>
            <a:r>
              <a:rPr sz="1250" b="0" i="0">
                <a:solidFill>
                  <a:srgbClr val="051C2C"/>
                </a:solidFill>
                <a:latin typeface="Arial"/>
              </a:rPr>
              <a:t>200+ pre-built connectors · India · USA · UAE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324447" y="1627632"/>
            <a:ext cx="5090007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00" b="1" i="0">
                <a:solidFill>
                  <a:srgbClr val="2251FF"/>
                </a:solidFill>
                <a:latin typeface="Arial"/>
              </a:rPr>
              <a:t>WHY NOT THE ALTERNATIVES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324447" y="1993392"/>
            <a:ext cx="5090007" cy="3657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/>
          <a:p>
            <a:pPr algn="l">
              <a:lnSpc>
                <a:spcPct val="105000"/>
              </a:lnSpc>
              <a:spcBef>
                <a:spcPts val="800"/>
              </a:spcBef>
              <a:spcAft>
                <a:spcPts val="100"/>
              </a:spcAft>
            </a:pPr>
            <a:r>
              <a:rPr sz="1250" b="1" i="0">
                <a:solidFill>
                  <a:srgbClr val="051C2C"/>
                </a:solidFill>
                <a:latin typeface="Arial"/>
              </a:rPr>
              <a:t>vs. building it yourself</a:t>
            </a:r>
          </a:p>
          <a:p>
            <a:pPr algn="l">
              <a:lnSpc>
                <a:spcPct val="120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0" i="0">
                <a:solidFill>
                  <a:srgbClr val="717D89"/>
                </a:solidFill>
                <a:latin typeface="Arial"/>
              </a:rPr>
              <a:t>SCIKIQ delivers unified, AI-ready data products in &lt;6 months—at 90% lower IT integration cost and 60% lower TCO—vs. multi-year, high-risk custom builds.</a:t>
            </a:r>
          </a:p>
          <a:p>
            <a:pPr algn="l">
              <a:lnSpc>
                <a:spcPct val="105000"/>
              </a:lnSpc>
              <a:spcBef>
                <a:spcPts val="800"/>
              </a:spcBef>
              <a:spcAft>
                <a:spcPts val="100"/>
              </a:spcAft>
            </a:pPr>
            <a:r>
              <a:rPr sz="1250" b="1" i="0">
                <a:solidFill>
                  <a:srgbClr val="051C2C"/>
                </a:solidFill>
                <a:latin typeface="Arial"/>
              </a:rPr>
              <a:t>vs. point tools / BI dashboards</a:t>
            </a:r>
          </a:p>
          <a:p>
            <a:pPr algn="l">
              <a:lnSpc>
                <a:spcPct val="120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0" i="0">
                <a:solidFill>
                  <a:srgbClr val="717D89"/>
                </a:solidFill>
                <a:latin typeface="Arial"/>
              </a:rPr>
              <a:t>Goes beyond dashboards: SCIKIQ contextualizes and connects data across Bosch’s value chain, enabling root-cause reasoning and autonomous action—not just reporting.</a:t>
            </a:r>
          </a:p>
          <a:p>
            <a:pPr algn="l">
              <a:lnSpc>
                <a:spcPct val="105000"/>
              </a:lnSpc>
              <a:spcBef>
                <a:spcPts val="800"/>
              </a:spcBef>
              <a:spcAft>
                <a:spcPts val="100"/>
              </a:spcAft>
            </a:pPr>
            <a:r>
              <a:rPr sz="1250" b="1" i="0">
                <a:solidFill>
                  <a:srgbClr val="051C2C"/>
                </a:solidFill>
                <a:latin typeface="Arial"/>
              </a:rPr>
              <a:t>vs. generic data fabric / lake</a:t>
            </a:r>
          </a:p>
          <a:p>
            <a:pPr algn="l">
              <a:lnSpc>
                <a:spcPct val="120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0" i="0">
                <a:solidFill>
                  <a:srgbClr val="717D89"/>
                </a:solidFill>
                <a:latin typeface="Arial"/>
              </a:rPr>
              <a:t>Purpose-built for manufacturing and supply chain: pre-built connectors, business 360s, and knowledge graph tuned for Bosch’s real operations, not just raw data storage.</a:t>
            </a:r>
          </a:p>
          <a:p>
            <a:pPr algn="l">
              <a:lnSpc>
                <a:spcPct val="105000"/>
              </a:lnSpc>
              <a:spcBef>
                <a:spcPts val="800"/>
              </a:spcBef>
              <a:spcAft>
                <a:spcPts val="100"/>
              </a:spcAft>
            </a:pPr>
            <a:r>
              <a:rPr sz="1250" b="1" i="0">
                <a:solidFill>
                  <a:srgbClr val="051C2C"/>
                </a:solidFill>
                <a:latin typeface="Arial"/>
              </a:rPr>
              <a:t>vs. raw LLMs / chatbots</a:t>
            </a:r>
          </a:p>
          <a:p>
            <a:pPr algn="l">
              <a:lnSpc>
                <a:spcPct val="120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0" i="0">
                <a:solidFill>
                  <a:srgbClr val="717D89"/>
                </a:solidFill>
                <a:latin typeface="Arial"/>
              </a:rPr>
              <a:t>Answers are grounded in Bosch’s governed, real-time data—ensuring accuracy, explainability, and compliance, not hallucinations or data leaks.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77240" y="6144768"/>
            <a:ext cx="10637215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750" b="0" i="0">
                <a:solidFill>
                  <a:srgbClr val="9DA8B3"/>
                </a:solidFill>
                <a:latin typeface="Arial"/>
              </a:rPr>
              <a:t>Source: SCIKIQ; Forrester; NASSCOM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51C2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C4D0DC"/>
                </a:solidFill>
                <a:latin typeface="Arial"/>
              </a:rPr>
              <a:t>CONTEXT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PROOF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1" i="0">
                <a:solidFill>
                  <a:srgbClr val="FFFFFF"/>
                </a:solidFill>
                <a:latin typeface="Arial"/>
              </a:rPr>
              <a:t>VALUE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C4D0DC"/>
                </a:solidFill>
                <a:latin typeface="Arial"/>
              </a:rPr>
              <a:t>14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2A3E4E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00A9F4"/>
                </a:solidFill>
                <a:latin typeface="Arial"/>
              </a:rPr>
              <a:t>SCIKIQ</a:t>
            </a:r>
            <a:r>
              <a:rPr sz="800" b="0" i="0">
                <a:solidFill>
                  <a:srgbClr val="9DA8B3"/>
                </a:solidFill>
                <a:latin typeface="Arial"/>
              </a:rPr>
              <a:t>  ×  Bosch India   |   Confidential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201168" cy="685800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777240" y="1874519"/>
            <a:ext cx="3657600" cy="12801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6600" b="1" i="0">
                <a:solidFill>
                  <a:srgbClr val="2A4052"/>
                </a:solidFill>
                <a:latin typeface="Arial"/>
              </a:rPr>
              <a:t>04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77240" y="3246120"/>
            <a:ext cx="10637215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300" b="1" i="0">
                <a:solidFill>
                  <a:srgbClr val="00A9F4"/>
                </a:solidFill>
                <a:latin typeface="Arial"/>
              </a:rPr>
              <a:t>VALUE</a:t>
            </a:r>
          </a:p>
        </p:txBody>
      </p:sp>
      <p:sp>
        <p:nvSpPr>
          <p:cNvPr id="9" name="Rectangle 8"/>
          <p:cNvSpPr/>
          <p:nvPr/>
        </p:nvSpPr>
        <p:spPr>
          <a:xfrm>
            <a:off x="777240" y="3611880"/>
            <a:ext cx="640080" cy="4572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777240" y="3794760"/>
            <a:ext cx="9722815" cy="1645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400"/>
              </a:spcAft>
            </a:pPr>
            <a:r>
              <a:rPr sz="2900" b="1" i="0">
                <a:solidFill>
                  <a:srgbClr val="FFFFFF"/>
                </a:solidFill>
                <a:latin typeface="Arial"/>
              </a:rPr>
              <a:t>Where it pays off across the business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9DA8B3"/>
                </a:solidFill>
                <a:latin typeface="Arial"/>
              </a:rPr>
              <a:t>CONTEXT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PROOF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1" i="0">
                <a:solidFill>
                  <a:srgbClr val="2251FF"/>
                </a:solidFill>
                <a:latin typeface="Arial"/>
              </a:rPr>
              <a:t>VALUE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9DA8B3"/>
                </a:solidFill>
                <a:latin typeface="Arial"/>
              </a:rPr>
              <a:t>15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2251FF"/>
                </a:solidFill>
                <a:latin typeface="Arial"/>
              </a:rPr>
              <a:t>SCIKIQ</a:t>
            </a:r>
            <a:r>
              <a:rPr sz="800" b="0" i="0">
                <a:solidFill>
                  <a:srgbClr val="717D89"/>
                </a:solidFill>
                <a:latin typeface="Arial"/>
              </a:rPr>
              <a:t>  ×  Bosch India   |   Confidential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" y="658368"/>
            <a:ext cx="10637215" cy="868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2200" b="1" i="0">
                <a:solidFill>
                  <a:srgbClr val="051C2C"/>
                </a:solidFill>
                <a:latin typeface="Arial"/>
              </a:rPr>
              <a:t>The same context layer pays off in every function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777240" y="1481328"/>
            <a:ext cx="10637215" cy="0"/>
          </a:xfrm>
          <a:prstGeom prst="bentConnector3">
            <a:avLst/>
          </a:prstGeom>
          <a:ln w="19050">
            <a:solidFill>
              <a:srgbClr val="051C2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777240" y="1719072"/>
            <a:ext cx="3362858" cy="1627632"/>
          </a:xfrm>
          <a:prstGeom prst="rect">
            <a:avLst/>
          </a:prstGeom>
          <a:solidFill>
            <a:srgbClr val="FFFFFF"/>
          </a:solidFill>
          <a:ln w="9525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Rectangle 8"/>
          <p:cNvSpPr/>
          <p:nvPr/>
        </p:nvSpPr>
        <p:spPr>
          <a:xfrm>
            <a:off x="777240" y="1719072"/>
            <a:ext cx="3362858" cy="4572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960120" y="1865376"/>
            <a:ext cx="3033674" cy="1399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1" i="0">
                <a:solidFill>
                  <a:srgbClr val="2251FF"/>
                </a:solidFill>
                <a:latin typeface="Arial"/>
              </a:rPr>
              <a:t>FINANCE   ·   Asset 360 · Finance 360</a:t>
            </a:r>
          </a:p>
          <a:p>
            <a:pPr algn="l">
              <a:lnSpc>
                <a:spcPct val="110000"/>
              </a:lnSpc>
              <a:spcBef>
                <a:spcPts val="200"/>
              </a:spcBef>
              <a:spcAft>
                <a:spcPts val="400"/>
              </a:spcAft>
            </a:pPr>
            <a:r>
              <a:rPr sz="1300" b="1" i="0">
                <a:solidFill>
                  <a:srgbClr val="051C2C"/>
                </a:solidFill>
                <a:latin typeface="Arial"/>
              </a:rPr>
              <a:t>Quantify and reduce revenue leakage</a:t>
            </a:r>
          </a:p>
          <a:p>
            <a:pPr algn="l">
              <a:lnSpc>
                <a:spcPct val="118000"/>
              </a:lnSpc>
              <a:spcBef>
                <a:spcPts val="300"/>
              </a:spcBef>
              <a:spcAft>
                <a:spcPts val="400"/>
              </a:spcAft>
            </a:pPr>
            <a:r>
              <a:rPr sz="1000" b="0" i="0">
                <a:solidFill>
                  <a:srgbClr val="717D89"/>
                </a:solidFill>
                <a:latin typeface="Arial"/>
              </a:rPr>
              <a:t>Track the financial impact of asset failures, warranty claims, and order delays in real time—enabling 5x faster root-cause analysis and targeted cost reduction.</a:t>
            </a:r>
          </a:p>
          <a:p>
            <a:pPr algn="l">
              <a:lnSpc>
                <a:spcPct val="105000"/>
              </a:lnSpc>
              <a:spcBef>
                <a:spcPts val="400"/>
              </a:spcBef>
              <a:spcAft>
                <a:spcPts val="400"/>
              </a:spcAft>
            </a:pPr>
            <a:r>
              <a:rPr sz="850" b="1" i="0">
                <a:solidFill>
                  <a:srgbClr val="1F8B7F"/>
                </a:solidFill>
                <a:latin typeface="Arial"/>
              </a:rPr>
              <a:t>Pillars: 1 Enterprise 360 · 2 Knowledge Graph · 3 AI Copilot · 4 Agent Factory</a:t>
            </a:r>
          </a:p>
        </p:txBody>
      </p:sp>
      <p:sp>
        <p:nvSpPr>
          <p:cNvPr id="11" name="Rectangle 10"/>
          <p:cNvSpPr/>
          <p:nvPr/>
        </p:nvSpPr>
        <p:spPr>
          <a:xfrm>
            <a:off x="4414418" y="1719072"/>
            <a:ext cx="3362858" cy="1627632"/>
          </a:xfrm>
          <a:prstGeom prst="rect">
            <a:avLst/>
          </a:prstGeom>
          <a:solidFill>
            <a:srgbClr val="FFFFFF"/>
          </a:solidFill>
          <a:ln w="9525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ectangle 11"/>
          <p:cNvSpPr/>
          <p:nvPr/>
        </p:nvSpPr>
        <p:spPr>
          <a:xfrm>
            <a:off x="4414418" y="1719072"/>
            <a:ext cx="3362858" cy="4572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4597298" y="1865376"/>
            <a:ext cx="3033674" cy="1399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1" i="0">
                <a:solidFill>
                  <a:srgbClr val="2251FF"/>
                </a:solidFill>
                <a:latin typeface="Arial"/>
              </a:rPr>
              <a:t>OPERATIONS   ·   Asset 360 · Operations 360</a:t>
            </a:r>
          </a:p>
          <a:p>
            <a:pPr algn="l">
              <a:lnSpc>
                <a:spcPct val="110000"/>
              </a:lnSpc>
              <a:spcBef>
                <a:spcPts val="200"/>
              </a:spcBef>
              <a:spcAft>
                <a:spcPts val="400"/>
              </a:spcAft>
            </a:pPr>
            <a:r>
              <a:rPr sz="1300" b="1" i="0">
                <a:solidFill>
                  <a:srgbClr val="051C2C"/>
                </a:solidFill>
                <a:latin typeface="Arial"/>
              </a:rPr>
              <a:t>Predict and prevent production disruptions</a:t>
            </a:r>
          </a:p>
          <a:p>
            <a:pPr algn="l">
              <a:lnSpc>
                <a:spcPct val="118000"/>
              </a:lnSpc>
              <a:spcBef>
                <a:spcPts val="300"/>
              </a:spcBef>
              <a:spcAft>
                <a:spcPts val="400"/>
              </a:spcAft>
            </a:pPr>
            <a:r>
              <a:rPr sz="1000" b="0" i="0">
                <a:solidFill>
                  <a:srgbClr val="717D89"/>
                </a:solidFill>
                <a:latin typeface="Arial"/>
              </a:rPr>
              <a:t>Unify asset and maintenance data to enable predictive maintenance, minimize downtime, and optimize OEE across all Bosch India plants.</a:t>
            </a:r>
          </a:p>
          <a:p>
            <a:pPr algn="l">
              <a:lnSpc>
                <a:spcPct val="105000"/>
              </a:lnSpc>
              <a:spcBef>
                <a:spcPts val="400"/>
              </a:spcBef>
              <a:spcAft>
                <a:spcPts val="400"/>
              </a:spcAft>
            </a:pPr>
            <a:r>
              <a:rPr sz="850" b="1" i="0">
                <a:solidFill>
                  <a:srgbClr val="1F8B7F"/>
                </a:solidFill>
                <a:latin typeface="Arial"/>
              </a:rPr>
              <a:t>Pillars: 1 Enterprise 360</a:t>
            </a:r>
          </a:p>
        </p:txBody>
      </p:sp>
      <p:sp>
        <p:nvSpPr>
          <p:cNvPr id="14" name="Rectangle 13"/>
          <p:cNvSpPr/>
          <p:nvPr/>
        </p:nvSpPr>
        <p:spPr>
          <a:xfrm>
            <a:off x="8051596" y="1719072"/>
            <a:ext cx="3362858" cy="1627632"/>
          </a:xfrm>
          <a:prstGeom prst="rect">
            <a:avLst/>
          </a:prstGeom>
          <a:solidFill>
            <a:srgbClr val="FFFFFF"/>
          </a:solidFill>
          <a:ln w="9525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8051596" y="1719072"/>
            <a:ext cx="3362858" cy="4572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8234476" y="1865376"/>
            <a:ext cx="3033674" cy="1399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1" i="0">
                <a:solidFill>
                  <a:srgbClr val="2251FF"/>
                </a:solidFill>
                <a:latin typeface="Arial"/>
              </a:rPr>
              <a:t>SUPPLY CHAIN   ·   Vendor 360</a:t>
            </a:r>
          </a:p>
          <a:p>
            <a:pPr algn="l">
              <a:lnSpc>
                <a:spcPct val="110000"/>
              </a:lnSpc>
              <a:spcBef>
                <a:spcPts val="200"/>
              </a:spcBef>
              <a:spcAft>
                <a:spcPts val="400"/>
              </a:spcAft>
            </a:pPr>
            <a:r>
              <a:rPr sz="1300" b="1" i="0">
                <a:solidFill>
                  <a:srgbClr val="051C2C"/>
                </a:solidFill>
                <a:latin typeface="Arial"/>
              </a:rPr>
              <a:t>Trace supplier and logistics risks end-to-end</a:t>
            </a:r>
          </a:p>
          <a:p>
            <a:pPr algn="l">
              <a:lnSpc>
                <a:spcPct val="118000"/>
              </a:lnSpc>
              <a:spcBef>
                <a:spcPts val="300"/>
              </a:spcBef>
              <a:spcAft>
                <a:spcPts val="400"/>
              </a:spcAft>
            </a:pPr>
            <a:r>
              <a:rPr sz="1000" b="0" i="0">
                <a:solidFill>
                  <a:srgbClr val="717D89"/>
                </a:solidFill>
                <a:latin typeface="Arial"/>
              </a:rPr>
              <a:t>Map supplier dependencies and automate escalation workflows—reducing export order delays and improving on-time delivery by up to 8%.</a:t>
            </a:r>
          </a:p>
          <a:p>
            <a:pPr algn="l">
              <a:lnSpc>
                <a:spcPct val="105000"/>
              </a:lnSpc>
              <a:spcBef>
                <a:spcPts val="400"/>
              </a:spcBef>
              <a:spcAft>
                <a:spcPts val="400"/>
              </a:spcAft>
            </a:pPr>
            <a:r>
              <a:rPr sz="850" b="1" i="0">
                <a:solidFill>
                  <a:srgbClr val="1F8B7F"/>
                </a:solidFill>
                <a:latin typeface="Arial"/>
              </a:rPr>
              <a:t>Pillars: 1 Enterprise 360 · 2 Knowledge Graph · 4 Agent Factory</a:t>
            </a:r>
          </a:p>
        </p:txBody>
      </p:sp>
      <p:sp>
        <p:nvSpPr>
          <p:cNvPr id="17" name="Rectangle 16"/>
          <p:cNvSpPr/>
          <p:nvPr/>
        </p:nvSpPr>
        <p:spPr>
          <a:xfrm>
            <a:off x="777240" y="3547872"/>
            <a:ext cx="3362858" cy="1627632"/>
          </a:xfrm>
          <a:prstGeom prst="rect">
            <a:avLst/>
          </a:prstGeom>
          <a:solidFill>
            <a:srgbClr val="FFFFFF"/>
          </a:solidFill>
          <a:ln w="9525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Rectangle 17"/>
          <p:cNvSpPr/>
          <p:nvPr/>
        </p:nvSpPr>
        <p:spPr>
          <a:xfrm>
            <a:off x="777240" y="3547872"/>
            <a:ext cx="3362858" cy="4572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960120" y="3694176"/>
            <a:ext cx="3033674" cy="1399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1" i="0">
                <a:solidFill>
                  <a:srgbClr val="2251FF"/>
                </a:solidFill>
                <a:latin typeface="Arial"/>
              </a:rPr>
              <a:t>CUSTOMER   ·   Customer 360</a:t>
            </a:r>
          </a:p>
          <a:p>
            <a:pPr algn="l">
              <a:lnSpc>
                <a:spcPct val="110000"/>
              </a:lnSpc>
              <a:spcBef>
                <a:spcPts val="200"/>
              </a:spcBef>
              <a:spcAft>
                <a:spcPts val="400"/>
              </a:spcAft>
            </a:pPr>
            <a:r>
              <a:rPr sz="1300" b="1" i="0">
                <a:solidFill>
                  <a:srgbClr val="051C2C"/>
                </a:solidFill>
                <a:latin typeface="Arial"/>
              </a:rPr>
              <a:t>Enhance customer trust with proactive communication</a:t>
            </a:r>
          </a:p>
          <a:p>
            <a:pPr algn="l">
              <a:lnSpc>
                <a:spcPct val="118000"/>
              </a:lnSpc>
              <a:spcBef>
                <a:spcPts val="300"/>
              </a:spcBef>
              <a:spcAft>
                <a:spcPts val="400"/>
              </a:spcAft>
            </a:pPr>
            <a:r>
              <a:rPr sz="1000" b="0" i="0">
                <a:solidFill>
                  <a:srgbClr val="717D89"/>
                </a:solidFill>
                <a:latin typeface="Arial"/>
              </a:rPr>
              <a:t>Automatically notify OEMs and aftermarket customers of delays or quality issues, improving satisfaction and reducing churn.</a:t>
            </a:r>
          </a:p>
          <a:p>
            <a:pPr algn="l">
              <a:lnSpc>
                <a:spcPct val="105000"/>
              </a:lnSpc>
              <a:spcBef>
                <a:spcPts val="400"/>
              </a:spcBef>
              <a:spcAft>
                <a:spcPts val="400"/>
              </a:spcAft>
            </a:pPr>
            <a:r>
              <a:rPr sz="850" b="1" i="0">
                <a:solidFill>
                  <a:srgbClr val="1F8B7F"/>
                </a:solidFill>
                <a:latin typeface="Arial"/>
              </a:rPr>
              <a:t>Pillars: 1 Enterprise 360 · 3 AI Copilot · 4 Agent Factory</a:t>
            </a:r>
          </a:p>
        </p:txBody>
      </p:sp>
      <p:sp>
        <p:nvSpPr>
          <p:cNvPr id="20" name="Rectangle 19"/>
          <p:cNvSpPr/>
          <p:nvPr/>
        </p:nvSpPr>
        <p:spPr>
          <a:xfrm>
            <a:off x="4414418" y="3547872"/>
            <a:ext cx="3362858" cy="1627632"/>
          </a:xfrm>
          <a:prstGeom prst="rect">
            <a:avLst/>
          </a:prstGeom>
          <a:solidFill>
            <a:srgbClr val="FFFFFF"/>
          </a:solidFill>
          <a:ln w="9525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ectangle 20"/>
          <p:cNvSpPr/>
          <p:nvPr/>
        </p:nvSpPr>
        <p:spPr>
          <a:xfrm>
            <a:off x="4414418" y="3547872"/>
            <a:ext cx="3362858" cy="4572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4597298" y="3694176"/>
            <a:ext cx="3033674" cy="1399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1" i="0">
                <a:solidFill>
                  <a:srgbClr val="2251FF"/>
                </a:solidFill>
                <a:latin typeface="Arial"/>
              </a:rPr>
              <a:t>QUALITY &amp; COMPLIANCE   ·   Enterprise 360</a:t>
            </a:r>
          </a:p>
          <a:p>
            <a:pPr algn="l">
              <a:lnSpc>
                <a:spcPct val="110000"/>
              </a:lnSpc>
              <a:spcBef>
                <a:spcPts val="200"/>
              </a:spcBef>
              <a:spcAft>
                <a:spcPts val="400"/>
              </a:spcAft>
            </a:pPr>
            <a:r>
              <a:rPr sz="1300" b="1" i="0">
                <a:solidFill>
                  <a:srgbClr val="051C2C"/>
                </a:solidFill>
                <a:latin typeface="Arial"/>
              </a:rPr>
              <a:t>Accelerate root-cause analysis and compliance</a:t>
            </a:r>
          </a:p>
          <a:p>
            <a:pPr algn="l">
              <a:lnSpc>
                <a:spcPct val="118000"/>
              </a:lnSpc>
              <a:spcBef>
                <a:spcPts val="300"/>
              </a:spcBef>
              <a:spcAft>
                <a:spcPts val="400"/>
              </a:spcAft>
            </a:pPr>
            <a:r>
              <a:rPr sz="1000" b="0" i="0">
                <a:solidFill>
                  <a:srgbClr val="717D89"/>
                </a:solidFill>
                <a:latin typeface="Arial"/>
              </a:rPr>
              <a:t>Graph-based tracing links warranty claims to upstream events, reducing compliance violations by 95% and ensuring audit readiness.</a:t>
            </a:r>
          </a:p>
          <a:p>
            <a:pPr algn="l">
              <a:lnSpc>
                <a:spcPct val="105000"/>
              </a:lnSpc>
              <a:spcBef>
                <a:spcPts val="400"/>
              </a:spcBef>
              <a:spcAft>
                <a:spcPts val="400"/>
              </a:spcAft>
            </a:pPr>
            <a:r>
              <a:rPr sz="850" b="1" i="0">
                <a:solidFill>
                  <a:srgbClr val="1F8B7F"/>
                </a:solidFill>
                <a:latin typeface="Arial"/>
              </a:rPr>
              <a:t>Pillars: 1 Enterprise 360 · 2 Knowledge Graph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777240" y="6144768"/>
            <a:ext cx="10637215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750" b="0" i="0">
                <a:solidFill>
                  <a:srgbClr val="9DA8B3"/>
                </a:solidFill>
                <a:latin typeface="Arial"/>
              </a:rPr>
              <a:t>Source: SCIKIQ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51C2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C4D0DC"/>
                </a:solidFill>
                <a:latin typeface="Arial"/>
              </a:rPr>
              <a:t>CONTEXT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PROOF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VALUE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1" i="0">
                <a:solidFill>
                  <a:srgbClr val="FFFFFF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C4D0DC"/>
                </a:solidFill>
                <a:latin typeface="Arial"/>
              </a:rPr>
              <a:t>16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2A3E4E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00A9F4"/>
                </a:solidFill>
                <a:latin typeface="Arial"/>
              </a:rPr>
              <a:t>SCIKIQ</a:t>
            </a:r>
            <a:r>
              <a:rPr sz="800" b="0" i="0">
                <a:solidFill>
                  <a:srgbClr val="9DA8B3"/>
                </a:solidFill>
                <a:latin typeface="Arial"/>
              </a:rPr>
              <a:t>  ×  Bosch India   |   Confidential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201168" cy="685800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777240" y="1874519"/>
            <a:ext cx="3657600" cy="12801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6600" b="1" i="0">
                <a:solidFill>
                  <a:srgbClr val="2A4052"/>
                </a:solidFill>
                <a:latin typeface="Arial"/>
              </a:rPr>
              <a:t>05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77240" y="3246120"/>
            <a:ext cx="10637215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300" b="1" i="0">
                <a:solidFill>
                  <a:srgbClr val="00A9F4"/>
                </a:solidFill>
                <a:latin typeface="Arial"/>
              </a:rPr>
              <a:t>PLAN</a:t>
            </a:r>
          </a:p>
        </p:txBody>
      </p:sp>
      <p:sp>
        <p:nvSpPr>
          <p:cNvPr id="9" name="Rectangle 8"/>
          <p:cNvSpPr/>
          <p:nvPr/>
        </p:nvSpPr>
        <p:spPr>
          <a:xfrm>
            <a:off x="777240" y="3611880"/>
            <a:ext cx="640080" cy="4572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777240" y="3794760"/>
            <a:ext cx="9722815" cy="1645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400"/>
              </a:spcAft>
            </a:pPr>
            <a:r>
              <a:rPr sz="2900" b="1" i="0">
                <a:solidFill>
                  <a:srgbClr val="FFFFFF"/>
                </a:solidFill>
                <a:latin typeface="Arial"/>
              </a:rPr>
              <a:t>Stakeholders, ambition, and the 90-day path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9DA8B3"/>
                </a:solidFill>
                <a:latin typeface="Arial"/>
              </a:rPr>
              <a:t>CONTEXT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PROOF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VALUE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1" i="0">
                <a:solidFill>
                  <a:srgbClr val="2251FF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9DA8B3"/>
                </a:solidFill>
                <a:latin typeface="Arial"/>
              </a:rPr>
              <a:t>17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2251FF"/>
                </a:solidFill>
                <a:latin typeface="Arial"/>
              </a:rPr>
              <a:t>SCIKIQ</a:t>
            </a:r>
            <a:r>
              <a:rPr sz="800" b="0" i="0">
                <a:solidFill>
                  <a:srgbClr val="717D89"/>
                </a:solidFill>
                <a:latin typeface="Arial"/>
              </a:rPr>
              <a:t>  ×  Bosch India   |   Confidential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" y="658368"/>
            <a:ext cx="10637215" cy="868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2200" b="1" i="0">
                <a:solidFill>
                  <a:srgbClr val="051C2C"/>
                </a:solidFill>
                <a:latin typeface="Arial"/>
              </a:rPr>
              <a:t>Five personas own the decision — here is what moves each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777240" y="1481328"/>
            <a:ext cx="10637215" cy="0"/>
          </a:xfrm>
          <a:prstGeom prst="bentConnector3">
            <a:avLst/>
          </a:prstGeom>
          <a:ln w="19050">
            <a:solidFill>
              <a:srgbClr val="051C2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777240" y="1673352"/>
            <a:ext cx="10637215" cy="564315"/>
          </a:xfrm>
          <a:prstGeom prst="rect">
            <a:avLst/>
          </a:prstGeom>
          <a:solidFill>
            <a:srgbClr val="0B2B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914400" y="1673352"/>
            <a:ext cx="210312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00" b="1" i="0">
                <a:solidFill>
                  <a:srgbClr val="FFFFFF"/>
                </a:solidFill>
                <a:latin typeface="Arial"/>
              </a:rPr>
              <a:t>PERSONA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246120" y="1673352"/>
            <a:ext cx="224028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00" b="1" i="0">
                <a:solidFill>
                  <a:srgbClr val="FFFFFF"/>
                </a:solidFill>
                <a:latin typeface="Arial"/>
              </a:rPr>
              <a:t>DECISION THEY OWN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715000" y="1673352"/>
            <a:ext cx="4465015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00" b="1" i="0">
                <a:solidFill>
                  <a:srgbClr val="FFFFFF"/>
                </a:solidFill>
                <a:latin typeface="Arial"/>
              </a:rPr>
              <a:t>WHAT MOVES THEM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408615" y="1673352"/>
            <a:ext cx="91440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00" b="1" i="0">
                <a:solidFill>
                  <a:srgbClr val="FFFFFF"/>
                </a:solidFill>
                <a:latin typeface="Arial"/>
              </a:rPr>
              <a:t>ENGAGE</a:t>
            </a:r>
          </a:p>
        </p:txBody>
      </p:sp>
      <p:sp>
        <p:nvSpPr>
          <p:cNvPr id="13" name="Rectangle 12"/>
          <p:cNvSpPr/>
          <p:nvPr/>
        </p:nvSpPr>
        <p:spPr>
          <a:xfrm>
            <a:off x="777240" y="2237667"/>
            <a:ext cx="10637215" cy="564315"/>
          </a:xfrm>
          <a:prstGeom prst="rect">
            <a:avLst/>
          </a:prstGeom>
          <a:solidFill>
            <a:srgbClr val="F2F4F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cxnSp>
        <p:nvCxnSpPr>
          <p:cNvPr id="14" name="Connector 13"/>
          <p:cNvCxnSpPr/>
          <p:nvPr/>
        </p:nvCxnSpPr>
        <p:spPr>
          <a:xfrm>
            <a:off x="777240" y="2237667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914400" y="2237667"/>
            <a:ext cx="210312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r>
              <a:rPr sz="1150" b="1" i="0">
                <a:solidFill>
                  <a:srgbClr val="051C2C"/>
                </a:solidFill>
                <a:latin typeface="Arial"/>
              </a:rPr>
              <a:t>President / Managing Director</a:t>
            </a:r>
          </a:p>
          <a:p>
            <a:pPr algn="l">
              <a:lnSpc>
                <a:spcPct val="105000"/>
              </a:lnSpc>
              <a:spcBef>
                <a:spcPts val="100"/>
              </a:spcBef>
              <a:spcAft>
                <a:spcPts val="400"/>
              </a:spcAft>
            </a:pPr>
            <a:r>
              <a:rPr sz="800" b="1" i="0">
                <a:solidFill>
                  <a:srgbClr val="2251FF"/>
                </a:solidFill>
                <a:latin typeface="Arial"/>
              </a:rPr>
              <a:t>ECONOMIC BUYER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3246120" y="2237667"/>
            <a:ext cx="224028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0" i="0">
                <a:solidFill>
                  <a:srgbClr val="051C2C"/>
                </a:solidFill>
                <a:latin typeface="Arial"/>
              </a:rPr>
              <a:t>Driving innovation-led growth, digitalisation,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5715000" y="2237667"/>
            <a:ext cx="4419295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2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0" i="1">
                <a:solidFill>
                  <a:srgbClr val="717D89"/>
                </a:solidFill>
                <a:latin typeface="Arial"/>
              </a:rPr>
              <a:t>“SCIKIQ unlocks rapid, AI-driven value creation across Bosch India's entire portfolio, accelerating both domestic and export ambitions.”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0394899" y="2364377"/>
            <a:ext cx="310896" cy="31089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904" b="0" i="0">
                <a:solidFill>
                  <a:srgbClr val="2251FF"/>
                </a:solidFill>
                <a:latin typeface="Segoe UI Symbol"/>
              </a:rPr>
              <a:t>●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0797235" y="2237667"/>
            <a:ext cx="57150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1" i="0">
                <a:solidFill>
                  <a:srgbClr val="0B2B45"/>
                </a:solidFill>
                <a:latin typeface="Arial"/>
              </a:rPr>
              <a:t>Court</a:t>
            </a:r>
          </a:p>
        </p:txBody>
      </p:sp>
      <p:cxnSp>
        <p:nvCxnSpPr>
          <p:cNvPr id="20" name="Connector 19"/>
          <p:cNvCxnSpPr/>
          <p:nvPr/>
        </p:nvCxnSpPr>
        <p:spPr>
          <a:xfrm>
            <a:off x="777240" y="2801982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914400" y="2801982"/>
            <a:ext cx="210312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r>
              <a:rPr sz="1150" b="1" i="0">
                <a:solidFill>
                  <a:srgbClr val="051C2C"/>
                </a:solidFill>
                <a:latin typeface="Arial"/>
              </a:rPr>
              <a:t>Joint Managing Director</a:t>
            </a:r>
          </a:p>
          <a:p>
            <a:pPr algn="l">
              <a:lnSpc>
                <a:spcPct val="105000"/>
              </a:lnSpc>
              <a:spcBef>
                <a:spcPts val="100"/>
              </a:spcBef>
              <a:spcAft>
                <a:spcPts val="400"/>
              </a:spcAft>
            </a:pPr>
            <a:r>
              <a:rPr sz="800" b="1" i="0">
                <a:solidFill>
                  <a:srgbClr val="2251FF"/>
                </a:solidFill>
                <a:latin typeface="Arial"/>
              </a:rPr>
              <a:t>CHAMPION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3246120" y="2801982"/>
            <a:ext cx="224028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0" i="0">
                <a:solidFill>
                  <a:srgbClr val="051C2C"/>
                </a:solidFill>
                <a:latin typeface="Arial"/>
              </a:rPr>
              <a:t>Operational excellence, business unit integrat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5715000" y="2801982"/>
            <a:ext cx="4419295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2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0" i="1">
                <a:solidFill>
                  <a:srgbClr val="717D89"/>
                </a:solidFill>
                <a:latin typeface="Arial"/>
              </a:rPr>
              <a:t>“Enterprise 360 and AI Copilot enable seamless integration and smarter decision-making across consolidated units.”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10394899" y="2928692"/>
            <a:ext cx="310896" cy="31089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904" b="0" i="0">
                <a:solidFill>
                  <a:srgbClr val="2251FF"/>
                </a:solidFill>
                <a:latin typeface="Segoe UI Symbol"/>
              </a:rPr>
              <a:t>●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10797235" y="2801982"/>
            <a:ext cx="57150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1" i="0">
                <a:solidFill>
                  <a:srgbClr val="0B2B45"/>
                </a:solidFill>
                <a:latin typeface="Arial"/>
              </a:rPr>
              <a:t>Court</a:t>
            </a:r>
          </a:p>
        </p:txBody>
      </p:sp>
      <p:sp>
        <p:nvSpPr>
          <p:cNvPr id="26" name="Rectangle 25"/>
          <p:cNvSpPr/>
          <p:nvPr/>
        </p:nvSpPr>
        <p:spPr>
          <a:xfrm>
            <a:off x="777240" y="3366298"/>
            <a:ext cx="10637215" cy="564315"/>
          </a:xfrm>
          <a:prstGeom prst="rect">
            <a:avLst/>
          </a:prstGeom>
          <a:solidFill>
            <a:srgbClr val="F2F4F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cxnSp>
        <p:nvCxnSpPr>
          <p:cNvPr id="27" name="Connector 26"/>
          <p:cNvCxnSpPr/>
          <p:nvPr/>
        </p:nvCxnSpPr>
        <p:spPr>
          <a:xfrm>
            <a:off x="777240" y="3366298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914400" y="3366298"/>
            <a:ext cx="210312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r>
              <a:rPr sz="1150" b="1" i="0">
                <a:solidFill>
                  <a:srgbClr val="051C2C"/>
                </a:solidFill>
                <a:latin typeface="Arial"/>
              </a:rPr>
              <a:t>CTO</a:t>
            </a:r>
          </a:p>
          <a:p>
            <a:pPr algn="l">
              <a:lnSpc>
                <a:spcPct val="105000"/>
              </a:lnSpc>
              <a:spcBef>
                <a:spcPts val="100"/>
              </a:spcBef>
              <a:spcAft>
                <a:spcPts val="400"/>
              </a:spcAft>
            </a:pPr>
            <a:r>
              <a:rPr sz="800" b="1" i="0">
                <a:solidFill>
                  <a:srgbClr val="2251FF"/>
                </a:solidFill>
                <a:latin typeface="Arial"/>
              </a:rPr>
              <a:t>CHAMPION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3246120" y="3366298"/>
            <a:ext cx="224028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0" i="0">
                <a:solidFill>
                  <a:srgbClr val="051C2C"/>
                </a:solidFill>
                <a:latin typeface="Arial"/>
              </a:rPr>
              <a:t>AI/ML innovation, data infrastructure, and tec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5715000" y="3366298"/>
            <a:ext cx="4419295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2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0" i="1">
                <a:solidFill>
                  <a:srgbClr val="717D89"/>
                </a:solidFill>
                <a:latin typeface="Arial"/>
              </a:rPr>
              <a:t>“SCIKIQ’s no-code, AI-first fabric accelerates AI/ML deployment and bridges the gap between pilots and production.”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10394899" y="3493008"/>
            <a:ext cx="310896" cy="31089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904" b="0" i="0">
                <a:solidFill>
                  <a:srgbClr val="2251FF"/>
                </a:solidFill>
                <a:latin typeface="Segoe UI Symbol"/>
              </a:rPr>
              <a:t>●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10797235" y="3366298"/>
            <a:ext cx="57150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1" i="0">
                <a:solidFill>
                  <a:srgbClr val="0B2B45"/>
                </a:solidFill>
                <a:latin typeface="Arial"/>
              </a:rPr>
              <a:t>Court</a:t>
            </a:r>
          </a:p>
        </p:txBody>
      </p:sp>
      <p:cxnSp>
        <p:nvCxnSpPr>
          <p:cNvPr id="33" name="Connector 32"/>
          <p:cNvCxnSpPr/>
          <p:nvPr/>
        </p:nvCxnSpPr>
        <p:spPr>
          <a:xfrm>
            <a:off x="777240" y="3930613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4" name="TextBox 33"/>
          <p:cNvSpPr txBox="1"/>
          <p:nvPr/>
        </p:nvSpPr>
        <p:spPr>
          <a:xfrm>
            <a:off x="914400" y="3930613"/>
            <a:ext cx="210312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r>
              <a:rPr sz="1150" b="1" i="0">
                <a:solidFill>
                  <a:srgbClr val="051C2C"/>
                </a:solidFill>
                <a:latin typeface="Arial"/>
              </a:rPr>
              <a:t>Head of Digital/IT</a:t>
            </a:r>
          </a:p>
          <a:p>
            <a:pPr algn="l">
              <a:lnSpc>
                <a:spcPct val="105000"/>
              </a:lnSpc>
              <a:spcBef>
                <a:spcPts val="100"/>
              </a:spcBef>
              <a:spcAft>
                <a:spcPts val="400"/>
              </a:spcAft>
            </a:pPr>
            <a:r>
              <a:rPr sz="800" b="1" i="0">
                <a:solidFill>
                  <a:srgbClr val="2251FF"/>
                </a:solidFill>
                <a:latin typeface="Arial"/>
              </a:rPr>
              <a:t>USER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3246120" y="3930613"/>
            <a:ext cx="224028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0" i="0">
                <a:solidFill>
                  <a:srgbClr val="051C2C"/>
                </a:solidFill>
                <a:latin typeface="Arial"/>
              </a:rPr>
              <a:t>Data integration, security, and enabling busin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5715000" y="3930613"/>
            <a:ext cx="4419295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2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0" i="1">
                <a:solidFill>
                  <a:srgbClr val="717D89"/>
                </a:solidFill>
                <a:latin typeface="Arial"/>
              </a:rPr>
              <a:t>“SCIKIQ reduces integration cost and complexity, with built-in governance and rapid deployment.”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10394899" y="4057323"/>
            <a:ext cx="310896" cy="31089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904" b="0" i="0">
                <a:solidFill>
                  <a:srgbClr val="2251FF"/>
                </a:solidFill>
                <a:latin typeface="Segoe UI Symbol"/>
              </a:rPr>
              <a:t>◑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10797235" y="3930613"/>
            <a:ext cx="57150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1" i="0">
                <a:solidFill>
                  <a:srgbClr val="0B2B45"/>
                </a:solidFill>
                <a:latin typeface="Arial"/>
              </a:rPr>
              <a:t>Enable</a:t>
            </a:r>
          </a:p>
        </p:txBody>
      </p:sp>
      <p:sp>
        <p:nvSpPr>
          <p:cNvPr id="39" name="Rectangle 38"/>
          <p:cNvSpPr/>
          <p:nvPr/>
        </p:nvSpPr>
        <p:spPr>
          <a:xfrm>
            <a:off x="777240" y="4494929"/>
            <a:ext cx="10637215" cy="564315"/>
          </a:xfrm>
          <a:prstGeom prst="rect">
            <a:avLst/>
          </a:prstGeom>
          <a:solidFill>
            <a:srgbClr val="F2F4F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cxnSp>
        <p:nvCxnSpPr>
          <p:cNvPr id="40" name="Connector 39"/>
          <p:cNvCxnSpPr/>
          <p:nvPr/>
        </p:nvCxnSpPr>
        <p:spPr>
          <a:xfrm>
            <a:off x="777240" y="4494929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1" name="TextBox 40"/>
          <p:cNvSpPr txBox="1"/>
          <p:nvPr/>
        </p:nvSpPr>
        <p:spPr>
          <a:xfrm>
            <a:off x="914400" y="4494929"/>
            <a:ext cx="210312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r>
              <a:rPr sz="1150" b="1" i="0">
                <a:solidFill>
                  <a:srgbClr val="051C2C"/>
                </a:solidFill>
                <a:latin typeface="Arial"/>
              </a:rPr>
              <a:t>CFO</a:t>
            </a:r>
          </a:p>
          <a:p>
            <a:pPr algn="l">
              <a:lnSpc>
                <a:spcPct val="105000"/>
              </a:lnSpc>
              <a:spcBef>
                <a:spcPts val="100"/>
              </a:spcBef>
              <a:spcAft>
                <a:spcPts val="400"/>
              </a:spcAft>
            </a:pPr>
            <a:r>
              <a:rPr sz="800" b="1" i="0">
                <a:solidFill>
                  <a:srgbClr val="2251FF"/>
                </a:solidFill>
                <a:latin typeface="Arial"/>
              </a:rPr>
              <a:t>ECONOMIC BUYER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3246120" y="4494929"/>
            <a:ext cx="224028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0" i="0">
                <a:solidFill>
                  <a:srgbClr val="051C2C"/>
                </a:solidFill>
                <a:latin typeface="Arial"/>
              </a:rPr>
              <a:t>Budget, payback &amp; risk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5715000" y="4494929"/>
            <a:ext cx="4419295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2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0" i="1">
                <a:solidFill>
                  <a:srgbClr val="717D89"/>
                </a:solidFill>
                <a:latin typeface="Arial"/>
              </a:rPr>
              <a:t>“SCIKIQ delivers measurable TCO reduction and compliance risk mitigation.”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10394899" y="4621638"/>
            <a:ext cx="310896" cy="31089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904" b="0" i="0">
                <a:solidFill>
                  <a:srgbClr val="2251FF"/>
                </a:solidFill>
                <a:latin typeface="Segoe UI Symbol"/>
              </a:rPr>
              <a:t>●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10797235" y="4494929"/>
            <a:ext cx="57150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1" i="0">
                <a:solidFill>
                  <a:srgbClr val="0B2B45"/>
                </a:solidFill>
                <a:latin typeface="Arial"/>
              </a:rPr>
              <a:t>Court</a:t>
            </a:r>
          </a:p>
        </p:txBody>
      </p:sp>
      <p:cxnSp>
        <p:nvCxnSpPr>
          <p:cNvPr id="46" name="Connector 45"/>
          <p:cNvCxnSpPr/>
          <p:nvPr/>
        </p:nvCxnSpPr>
        <p:spPr>
          <a:xfrm>
            <a:off x="777240" y="5059244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7" name="TextBox 46"/>
          <p:cNvSpPr txBox="1"/>
          <p:nvPr/>
        </p:nvSpPr>
        <p:spPr>
          <a:xfrm>
            <a:off x="914400" y="5059244"/>
            <a:ext cx="210312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r>
              <a:rPr sz="1150" b="1" i="0">
                <a:solidFill>
                  <a:srgbClr val="051C2C"/>
                </a:solidFill>
                <a:latin typeface="Arial"/>
              </a:rPr>
              <a:t>Head of Manufacturing/Operations</a:t>
            </a:r>
          </a:p>
          <a:p>
            <a:pPr algn="l">
              <a:lnSpc>
                <a:spcPct val="105000"/>
              </a:lnSpc>
              <a:spcBef>
                <a:spcPts val="100"/>
              </a:spcBef>
              <a:spcAft>
                <a:spcPts val="400"/>
              </a:spcAft>
            </a:pPr>
            <a:r>
              <a:rPr sz="800" b="1" i="0">
                <a:solidFill>
                  <a:srgbClr val="2251FF"/>
                </a:solidFill>
                <a:latin typeface="Arial"/>
              </a:rPr>
              <a:t>USER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3246120" y="5059244"/>
            <a:ext cx="224028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0" i="0">
                <a:solidFill>
                  <a:srgbClr val="051C2C"/>
                </a:solidFill>
                <a:latin typeface="Arial"/>
              </a:rPr>
              <a:t>Uptime, predictive maintenance, and process op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5715000" y="5059244"/>
            <a:ext cx="4419295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2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0" i="1">
                <a:solidFill>
                  <a:srgbClr val="717D89"/>
                </a:solidFill>
                <a:latin typeface="Arial"/>
              </a:rPr>
              <a:t>“Knowledge Graph and Agent Factory enable proactive issue resolution and asset optimization.”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10394899" y="5185954"/>
            <a:ext cx="310896" cy="31089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904" b="0" i="0">
                <a:solidFill>
                  <a:srgbClr val="2251FF"/>
                </a:solidFill>
                <a:latin typeface="Segoe UI Symbol"/>
              </a:rPr>
              <a:t>◑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10797235" y="5059244"/>
            <a:ext cx="57150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1" i="0">
                <a:solidFill>
                  <a:srgbClr val="0B2B45"/>
                </a:solidFill>
                <a:latin typeface="Arial"/>
              </a:rPr>
              <a:t>Enable</a:t>
            </a:r>
          </a:p>
        </p:txBody>
      </p:sp>
      <p:cxnSp>
        <p:nvCxnSpPr>
          <p:cNvPr id="52" name="Connector 51"/>
          <p:cNvCxnSpPr/>
          <p:nvPr/>
        </p:nvCxnSpPr>
        <p:spPr>
          <a:xfrm>
            <a:off x="777240" y="5623560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3" name="TextBox 52"/>
          <p:cNvSpPr txBox="1"/>
          <p:nvPr/>
        </p:nvSpPr>
        <p:spPr>
          <a:xfrm>
            <a:off x="777240" y="5779008"/>
            <a:ext cx="10637215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850" b="0" i="0">
                <a:solidFill>
                  <a:srgbClr val="717D89"/>
                </a:solidFill>
                <a:latin typeface="Arial"/>
              </a:rPr>
              <a:t>Engage = priority of effort to win the persona:  ● court   ◕ neutralise   ◑ inform/enable</a:t>
            </a:r>
          </a:p>
        </p:txBody>
      </p:sp>
      <p:sp>
        <p:nvSpPr>
          <p:cNvPr id="54" name="TextBox 53"/>
          <p:cNvSpPr txBox="1"/>
          <p:nvPr/>
        </p:nvSpPr>
        <p:spPr>
          <a:xfrm>
            <a:off x="777240" y="6144768"/>
            <a:ext cx="10637215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750" b="0" i="0">
                <a:solidFill>
                  <a:srgbClr val="9DA8B3"/>
                </a:solidFill>
                <a:latin typeface="Arial"/>
              </a:rPr>
              <a:t>Source: SCIKIQ account analysis — internal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9DA8B3"/>
                </a:solidFill>
                <a:latin typeface="Arial"/>
              </a:rPr>
              <a:t>CONTEXT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PROOF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VALUE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1" i="0">
                <a:solidFill>
                  <a:srgbClr val="2251FF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9DA8B3"/>
                </a:solidFill>
                <a:latin typeface="Arial"/>
              </a:rPr>
              <a:t>18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2251FF"/>
                </a:solidFill>
                <a:latin typeface="Arial"/>
              </a:rPr>
              <a:t>SCIKIQ</a:t>
            </a:r>
            <a:r>
              <a:rPr sz="800" b="0" i="0">
                <a:solidFill>
                  <a:srgbClr val="717D89"/>
                </a:solidFill>
                <a:latin typeface="Arial"/>
              </a:rPr>
              <a:t>  ×  Bosch India   |   Confidential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" y="658368"/>
            <a:ext cx="10637215" cy="868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2200" b="1" i="0">
                <a:solidFill>
                  <a:srgbClr val="051C2C"/>
                </a:solidFill>
                <a:latin typeface="Arial"/>
              </a:rPr>
              <a:t>Build the context layer once; compound it across Bosch India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777240" y="1481328"/>
            <a:ext cx="10637215" cy="0"/>
          </a:xfrm>
          <a:prstGeom prst="bentConnector3">
            <a:avLst/>
          </a:prstGeom>
          <a:ln w="19050">
            <a:solidFill>
              <a:srgbClr val="051C2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4084167" y="1901952"/>
            <a:ext cx="4023360" cy="841248"/>
          </a:xfrm>
          <a:prstGeom prst="rect">
            <a:avLst/>
          </a:prstGeom>
          <a:solidFill>
            <a:srgbClr val="051C2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4084167" y="1901952"/>
            <a:ext cx="4023360" cy="84124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1600" b="1" i="0">
                <a:solidFill>
                  <a:srgbClr val="FFFFFF"/>
                </a:solidFill>
                <a:latin typeface="Arial"/>
              </a:rPr>
              <a:t>Agent Factory    </a:t>
            </a:r>
            <a:r>
              <a:rPr sz="1100" b="0" i="0">
                <a:solidFill>
                  <a:srgbClr val="C4D0DC"/>
                </a:solidFill>
                <a:latin typeface="Arial"/>
              </a:rPr>
              <a:t>Autonomous execution</a:t>
            </a:r>
          </a:p>
        </p:txBody>
      </p:sp>
      <p:sp>
        <p:nvSpPr>
          <p:cNvPr id="10" name="Rectangle 9"/>
          <p:cNvSpPr/>
          <p:nvPr/>
        </p:nvSpPr>
        <p:spPr>
          <a:xfrm>
            <a:off x="3489807" y="2852928"/>
            <a:ext cx="5212080" cy="841248"/>
          </a:xfrm>
          <a:prstGeom prst="rect">
            <a:avLst/>
          </a:prstGeom>
          <a:solidFill>
            <a:srgbClr val="0B2B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3489807" y="2852928"/>
            <a:ext cx="5212080" cy="84124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1600" b="1" i="0">
                <a:solidFill>
                  <a:srgbClr val="FFFFFF"/>
                </a:solidFill>
                <a:latin typeface="Arial"/>
              </a:rPr>
              <a:t>AI Copilot    </a:t>
            </a:r>
            <a:r>
              <a:rPr sz="1100" b="0" i="0">
                <a:solidFill>
                  <a:srgbClr val="C4D0DC"/>
                </a:solidFill>
                <a:latin typeface="Arial"/>
              </a:rPr>
              <a:t>Conversational, explainable intelligence</a:t>
            </a:r>
          </a:p>
        </p:txBody>
      </p:sp>
      <p:sp>
        <p:nvSpPr>
          <p:cNvPr id="12" name="Rectangle 11"/>
          <p:cNvSpPr/>
          <p:nvPr/>
        </p:nvSpPr>
        <p:spPr>
          <a:xfrm>
            <a:off x="2849727" y="3803904"/>
            <a:ext cx="6492240" cy="841248"/>
          </a:xfrm>
          <a:prstGeom prst="rect">
            <a:avLst/>
          </a:prstGeom>
          <a:solidFill>
            <a:srgbClr val="1450C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2849727" y="3803904"/>
            <a:ext cx="6492240" cy="84124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1600" b="1" i="0">
                <a:solidFill>
                  <a:srgbClr val="FFFFFF"/>
                </a:solidFill>
                <a:latin typeface="Arial"/>
              </a:rPr>
              <a:t>Knowledge Graph    </a:t>
            </a:r>
            <a:r>
              <a:rPr sz="1100" b="0" i="0">
                <a:solidFill>
                  <a:srgbClr val="C4D0DC"/>
                </a:solidFill>
                <a:latin typeface="Arial"/>
              </a:rPr>
              <a:t>Contextual, connected reasoning</a:t>
            </a:r>
          </a:p>
        </p:txBody>
      </p:sp>
      <p:sp>
        <p:nvSpPr>
          <p:cNvPr id="14" name="Rectangle 13"/>
          <p:cNvSpPr/>
          <p:nvPr/>
        </p:nvSpPr>
        <p:spPr>
          <a:xfrm>
            <a:off x="2163927" y="4754880"/>
            <a:ext cx="7863840" cy="841248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2163927" y="4754880"/>
            <a:ext cx="7863840" cy="84124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1600" b="1" i="0">
                <a:solidFill>
                  <a:srgbClr val="FFFFFF"/>
                </a:solidFill>
                <a:latin typeface="Arial"/>
              </a:rPr>
              <a:t>Enterprise 360    </a:t>
            </a:r>
            <a:r>
              <a:rPr sz="1100" b="0" i="0">
                <a:solidFill>
                  <a:srgbClr val="C4D0DC"/>
                </a:solidFill>
                <a:latin typeface="Arial"/>
              </a:rPr>
              <a:t>Unified, real-time data foundation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777240" y="6144768"/>
            <a:ext cx="10637215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750" b="0" i="0">
                <a:solidFill>
                  <a:srgbClr val="9DA8B3"/>
                </a:solidFill>
                <a:latin typeface="Arial"/>
              </a:rPr>
              <a:t>Source: SCIKIQ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9DA8B3"/>
                </a:solidFill>
                <a:latin typeface="Arial"/>
              </a:rPr>
              <a:t>CONTEXT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PROOF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VALUE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1" i="0">
                <a:solidFill>
                  <a:srgbClr val="2251FF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9DA8B3"/>
                </a:solidFill>
                <a:latin typeface="Arial"/>
              </a:rPr>
              <a:t>19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2251FF"/>
                </a:solidFill>
                <a:latin typeface="Arial"/>
              </a:rPr>
              <a:t>SCIKIQ</a:t>
            </a:r>
            <a:r>
              <a:rPr sz="800" b="0" i="0">
                <a:solidFill>
                  <a:srgbClr val="717D89"/>
                </a:solidFill>
                <a:latin typeface="Arial"/>
              </a:rPr>
              <a:t>  ×  Bosch India   |   Confidential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" y="658368"/>
            <a:ext cx="10637215" cy="868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2200" b="1" i="0">
                <a:solidFill>
                  <a:srgbClr val="051C2C"/>
                </a:solidFill>
                <a:latin typeface="Arial"/>
              </a:rPr>
              <a:t>Prove it in 90 days on one domain, then scale the backbone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777240" y="1481328"/>
            <a:ext cx="10637215" cy="0"/>
          </a:xfrm>
          <a:prstGeom prst="bentConnector3">
            <a:avLst/>
          </a:prstGeom>
          <a:ln w="19050">
            <a:solidFill>
              <a:srgbClr val="051C2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777240" y="1673352"/>
            <a:ext cx="10637215" cy="36576"/>
          </a:xfrm>
          <a:prstGeom prst="rect">
            <a:avLst/>
          </a:prstGeom>
          <a:solidFill>
            <a:srgbClr val="D7DCE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Oval 8"/>
          <p:cNvSpPr/>
          <p:nvPr/>
        </p:nvSpPr>
        <p:spPr>
          <a:xfrm>
            <a:off x="777240" y="1572768"/>
            <a:ext cx="146304" cy="146304"/>
          </a:xfrm>
          <a:prstGeom prst="ellipse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ectangle 9"/>
          <p:cNvSpPr/>
          <p:nvPr/>
        </p:nvSpPr>
        <p:spPr>
          <a:xfrm>
            <a:off x="777240" y="1993392"/>
            <a:ext cx="3362858" cy="777240"/>
          </a:xfrm>
          <a:prstGeom prst="rect">
            <a:avLst/>
          </a:prstGeom>
          <a:solidFill>
            <a:srgbClr val="051C2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960120" y="2084832"/>
            <a:ext cx="2997098" cy="6400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1" i="0">
                <a:solidFill>
                  <a:srgbClr val="00A9F4"/>
                </a:solidFill>
                <a:latin typeface="Arial"/>
              </a:rPr>
              <a:t>PHASE 1 · 30 DAYS</a:t>
            </a:r>
          </a:p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450" b="1" i="0">
                <a:solidFill>
                  <a:srgbClr val="FFFFFF"/>
                </a:solidFill>
                <a:latin typeface="Arial"/>
              </a:rPr>
              <a:t>Rapid Data Unification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22960" y="2907791"/>
            <a:ext cx="3271418" cy="22860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0000"/>
              </a:lnSpc>
              <a:spcAft>
                <a:spcPts val="700"/>
              </a:spcAft>
            </a:pPr>
            <a:r>
              <a:rPr sz="1150" b="1" i="0">
                <a:solidFill>
                  <a:srgbClr val="2251FF"/>
                </a:solidFill>
                <a:latin typeface="Arial"/>
              </a:rPr>
              <a:t>—  </a:t>
            </a:r>
            <a:r>
              <a:rPr sz="1150" b="0" i="0">
                <a:solidFill>
                  <a:srgbClr val="051C2C"/>
                </a:solidFill>
                <a:latin typeface="Arial"/>
              </a:rPr>
              <a:t>Deploy connectors to all core systems</a:t>
            </a:r>
          </a:p>
          <a:p>
            <a:pPr>
              <a:lnSpc>
                <a:spcPct val="120000"/>
              </a:lnSpc>
              <a:spcAft>
                <a:spcPts val="700"/>
              </a:spcAft>
            </a:pPr>
            <a:r>
              <a:rPr sz="1150" b="1" i="0">
                <a:solidFill>
                  <a:srgbClr val="2251FF"/>
                </a:solidFill>
                <a:latin typeface="Arial"/>
              </a:rPr>
              <a:t>—  </a:t>
            </a:r>
            <a:r>
              <a:rPr sz="1150" b="0" i="0">
                <a:solidFill>
                  <a:srgbClr val="051C2C"/>
                </a:solidFill>
                <a:latin typeface="Arial"/>
              </a:rPr>
              <a:t>Auto-map key business entities (assets, orders, suppliers, customers)</a:t>
            </a:r>
          </a:p>
          <a:p>
            <a:pPr>
              <a:lnSpc>
                <a:spcPct val="120000"/>
              </a:lnSpc>
              <a:spcAft>
                <a:spcPts val="700"/>
              </a:spcAft>
            </a:pPr>
            <a:r>
              <a:rPr sz="1150" b="1" i="0">
                <a:solidFill>
                  <a:srgbClr val="2251FF"/>
                </a:solidFill>
                <a:latin typeface="Arial"/>
              </a:rPr>
              <a:t>—  </a:t>
            </a:r>
            <a:r>
              <a:rPr sz="1150" b="0" i="0">
                <a:solidFill>
                  <a:srgbClr val="051C2C"/>
                </a:solidFill>
                <a:latin typeface="Arial"/>
              </a:rPr>
              <a:t>Establish governance and access controls</a:t>
            </a:r>
          </a:p>
        </p:txBody>
      </p:sp>
      <p:sp>
        <p:nvSpPr>
          <p:cNvPr id="13" name="Oval 12"/>
          <p:cNvSpPr/>
          <p:nvPr/>
        </p:nvSpPr>
        <p:spPr>
          <a:xfrm>
            <a:off x="4414418" y="1572768"/>
            <a:ext cx="146304" cy="146304"/>
          </a:xfrm>
          <a:prstGeom prst="ellipse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4414418" y="1993392"/>
            <a:ext cx="3362858" cy="777240"/>
          </a:xfrm>
          <a:prstGeom prst="rect">
            <a:avLst/>
          </a:prstGeom>
          <a:solidFill>
            <a:srgbClr val="0B2B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4597298" y="2084832"/>
            <a:ext cx="2997098" cy="6400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1" i="0">
                <a:solidFill>
                  <a:srgbClr val="00A9F4"/>
                </a:solidFill>
                <a:latin typeface="Arial"/>
              </a:rPr>
              <a:t>PHASE 2 · 45 DAYS</a:t>
            </a:r>
          </a:p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450" b="1" i="0">
                <a:solidFill>
                  <a:srgbClr val="FFFFFF"/>
                </a:solidFill>
                <a:latin typeface="Arial"/>
              </a:rPr>
              <a:t>Knowledge Graph &amp; Copilot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460138" y="2907791"/>
            <a:ext cx="3271418" cy="22860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0000"/>
              </a:lnSpc>
              <a:spcAft>
                <a:spcPts val="700"/>
              </a:spcAft>
            </a:pPr>
            <a:r>
              <a:rPr sz="1150" b="1" i="0">
                <a:solidFill>
                  <a:srgbClr val="2251FF"/>
                </a:solidFill>
                <a:latin typeface="Arial"/>
              </a:rPr>
              <a:t>—  </a:t>
            </a:r>
            <a:r>
              <a:rPr sz="1150" b="0" i="0">
                <a:solidFill>
                  <a:srgbClr val="051C2C"/>
                </a:solidFill>
                <a:latin typeface="Arial"/>
              </a:rPr>
              <a:t>Build cross-domain knowledge graph</a:t>
            </a:r>
          </a:p>
          <a:p>
            <a:pPr>
              <a:lnSpc>
                <a:spcPct val="120000"/>
              </a:lnSpc>
              <a:spcAft>
                <a:spcPts val="700"/>
              </a:spcAft>
            </a:pPr>
            <a:r>
              <a:rPr sz="1150" b="1" i="0">
                <a:solidFill>
                  <a:srgbClr val="2251FF"/>
                </a:solidFill>
                <a:latin typeface="Arial"/>
              </a:rPr>
              <a:t>—  </a:t>
            </a:r>
            <a:r>
              <a:rPr sz="1150" b="0" i="0">
                <a:solidFill>
                  <a:srgbClr val="051C2C"/>
                </a:solidFill>
                <a:latin typeface="Arial"/>
              </a:rPr>
              <a:t>Configure semantic search and Copilot Q&amp;A</a:t>
            </a:r>
          </a:p>
          <a:p>
            <a:pPr>
              <a:lnSpc>
                <a:spcPct val="120000"/>
              </a:lnSpc>
              <a:spcAft>
                <a:spcPts val="700"/>
              </a:spcAft>
            </a:pPr>
            <a:r>
              <a:rPr sz="1150" b="1" i="0">
                <a:solidFill>
                  <a:srgbClr val="2251FF"/>
                </a:solidFill>
                <a:latin typeface="Arial"/>
              </a:rPr>
              <a:t>—  </a:t>
            </a:r>
            <a:r>
              <a:rPr sz="1150" b="0" i="0">
                <a:solidFill>
                  <a:srgbClr val="051C2C"/>
                </a:solidFill>
                <a:latin typeface="Arial"/>
              </a:rPr>
              <a:t>Validate with real incident tracing</a:t>
            </a:r>
          </a:p>
        </p:txBody>
      </p:sp>
      <p:sp>
        <p:nvSpPr>
          <p:cNvPr id="17" name="Oval 16"/>
          <p:cNvSpPr/>
          <p:nvPr/>
        </p:nvSpPr>
        <p:spPr>
          <a:xfrm>
            <a:off x="8051596" y="1572768"/>
            <a:ext cx="146304" cy="146304"/>
          </a:xfrm>
          <a:prstGeom prst="ellipse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Rectangle 17"/>
          <p:cNvSpPr/>
          <p:nvPr/>
        </p:nvSpPr>
        <p:spPr>
          <a:xfrm>
            <a:off x="8051596" y="1993392"/>
            <a:ext cx="3362858" cy="77724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8234476" y="2084832"/>
            <a:ext cx="2997098" cy="6400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1" i="0">
                <a:solidFill>
                  <a:srgbClr val="00A9F4"/>
                </a:solidFill>
                <a:latin typeface="Arial"/>
              </a:rPr>
              <a:t>PHASE 3 · 45 DAYS</a:t>
            </a:r>
          </a:p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450" b="1" i="0">
                <a:solidFill>
                  <a:srgbClr val="FFFFFF"/>
                </a:solidFill>
                <a:latin typeface="Arial"/>
              </a:rPr>
              <a:t>Agent Factory &amp; Autonomous Actions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8097316" y="2907791"/>
            <a:ext cx="3271418" cy="22860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0000"/>
              </a:lnSpc>
              <a:spcAft>
                <a:spcPts val="700"/>
              </a:spcAft>
            </a:pPr>
            <a:r>
              <a:rPr sz="1150" b="1" i="0">
                <a:solidFill>
                  <a:srgbClr val="2251FF"/>
                </a:solidFill>
                <a:latin typeface="Arial"/>
              </a:rPr>
              <a:t>—  </a:t>
            </a:r>
            <a:r>
              <a:rPr sz="1150" b="0" i="0">
                <a:solidFill>
                  <a:srgbClr val="051C2C"/>
                </a:solidFill>
                <a:latin typeface="Arial"/>
              </a:rPr>
              <a:t>Define agent playbooks for key incidents</a:t>
            </a:r>
          </a:p>
          <a:p>
            <a:pPr>
              <a:lnSpc>
                <a:spcPct val="120000"/>
              </a:lnSpc>
              <a:spcAft>
                <a:spcPts val="700"/>
              </a:spcAft>
            </a:pPr>
            <a:r>
              <a:rPr sz="1150" b="1" i="0">
                <a:solidFill>
                  <a:srgbClr val="2251FF"/>
                </a:solidFill>
                <a:latin typeface="Arial"/>
              </a:rPr>
              <a:t>—  </a:t>
            </a:r>
            <a:r>
              <a:rPr sz="1150" b="0" i="0">
                <a:solidFill>
                  <a:srgbClr val="051C2C"/>
                </a:solidFill>
                <a:latin typeface="Arial"/>
              </a:rPr>
              <a:t>Integrate with maintenance, supplier, and customer systems</a:t>
            </a:r>
          </a:p>
          <a:p>
            <a:pPr>
              <a:lnSpc>
                <a:spcPct val="120000"/>
              </a:lnSpc>
              <a:spcAft>
                <a:spcPts val="700"/>
              </a:spcAft>
            </a:pPr>
            <a:r>
              <a:rPr sz="1150" b="1" i="0">
                <a:solidFill>
                  <a:srgbClr val="2251FF"/>
                </a:solidFill>
                <a:latin typeface="Arial"/>
              </a:rPr>
              <a:t>—  </a:t>
            </a:r>
            <a:r>
              <a:rPr sz="1150" b="0" i="0">
                <a:solidFill>
                  <a:srgbClr val="051C2C"/>
                </a:solidFill>
                <a:latin typeface="Arial"/>
              </a:rPr>
              <a:t>Test and audit autonomous remediation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777240" y="6144768"/>
            <a:ext cx="10637215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750" b="0" i="0">
                <a:solidFill>
                  <a:srgbClr val="9DA8B3"/>
                </a:solidFill>
                <a:latin typeface="Arial"/>
              </a:rPr>
              <a:t>Source: SCIKIQ delivery methodology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51C2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FFFFFF"/>
                </a:solidFill>
                <a:latin typeface="Arial"/>
              </a:rPr>
              <a:t>CONTEXT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PROOF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VALUE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C4D0DC"/>
                </a:solidFill>
                <a:latin typeface="Arial"/>
              </a:rPr>
              <a:t>2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2A3E4E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00A9F4"/>
                </a:solidFill>
                <a:latin typeface="Arial"/>
              </a:rPr>
              <a:t>SCIKIQ</a:t>
            </a:r>
            <a:r>
              <a:rPr sz="800" b="0" i="0">
                <a:solidFill>
                  <a:srgbClr val="9DA8B3"/>
                </a:solidFill>
                <a:latin typeface="Arial"/>
              </a:rPr>
              <a:t>  ×  Bosch India   |   Confidential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201168" cy="685800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777240" y="1874519"/>
            <a:ext cx="3657600" cy="12801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6600" b="1" i="0">
                <a:solidFill>
                  <a:srgbClr val="2A4052"/>
                </a:solidFill>
                <a:latin typeface="Arial"/>
              </a:rPr>
              <a:t>01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77240" y="3246120"/>
            <a:ext cx="10637215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300" b="1" i="0">
                <a:solidFill>
                  <a:srgbClr val="00A9F4"/>
                </a:solidFill>
                <a:latin typeface="Arial"/>
              </a:rPr>
              <a:t>CONTEXT</a:t>
            </a:r>
          </a:p>
        </p:txBody>
      </p:sp>
      <p:sp>
        <p:nvSpPr>
          <p:cNvPr id="9" name="Rectangle 8"/>
          <p:cNvSpPr/>
          <p:nvPr/>
        </p:nvSpPr>
        <p:spPr>
          <a:xfrm>
            <a:off x="777240" y="3611880"/>
            <a:ext cx="640080" cy="4572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777240" y="3794760"/>
            <a:ext cx="9722815" cy="1645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400"/>
              </a:spcAft>
            </a:pPr>
            <a:r>
              <a:rPr sz="2900" b="1" i="0">
                <a:solidFill>
                  <a:srgbClr val="FFFFFF"/>
                </a:solidFill>
                <a:latin typeface="Arial"/>
              </a:rPr>
              <a:t>Why today’s stack can’t deliver AI value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51C2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C4D0DC"/>
                </a:solidFill>
                <a:latin typeface="Arial"/>
              </a:rPr>
              <a:t>CONTEXT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PROOF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VALUE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1" i="0">
                <a:solidFill>
                  <a:srgbClr val="FFFFFF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C4D0DC"/>
                </a:solidFill>
                <a:latin typeface="Arial"/>
              </a:rPr>
              <a:t>20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2A3E4E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00A9F4"/>
                </a:solidFill>
                <a:latin typeface="Arial"/>
              </a:rPr>
              <a:t>SCIKIQ</a:t>
            </a:r>
            <a:r>
              <a:rPr sz="800" b="0" i="0">
                <a:solidFill>
                  <a:srgbClr val="9DA8B3"/>
                </a:solidFill>
                <a:latin typeface="Arial"/>
              </a:rPr>
              <a:t>  ×  Bosch India   |   Confidential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" y="658368"/>
            <a:ext cx="10637215" cy="868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2200" b="1" i="0">
                <a:solidFill>
                  <a:srgbClr val="FFFFFF"/>
                </a:solidFill>
                <a:latin typeface="Arial"/>
              </a:rPr>
              <a:t>The next step: a focused 90-day pilot with one executive sponsor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777240" y="1481328"/>
            <a:ext cx="10637215" cy="0"/>
          </a:xfrm>
          <a:prstGeom prst="bentConnector3">
            <a:avLst/>
          </a:prstGeom>
          <a:ln w="19050">
            <a:solidFill>
              <a:srgbClr val="334A5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777240" y="1627632"/>
            <a:ext cx="9722815" cy="6400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400"/>
              </a:spcAft>
            </a:pPr>
            <a:r>
              <a:rPr sz="1400" b="0" i="0">
                <a:solidFill>
                  <a:srgbClr val="C4D0DC"/>
                </a:solidFill>
                <a:latin typeface="Arial"/>
              </a:rPr>
              <a:t>Accelerate Bosch India's digital transformation with SCIKIQ's data activation platform.</a:t>
            </a:r>
          </a:p>
        </p:txBody>
      </p:sp>
      <p:sp>
        <p:nvSpPr>
          <p:cNvPr id="9" name="Rectangle 8"/>
          <p:cNvSpPr/>
          <p:nvPr/>
        </p:nvSpPr>
        <p:spPr>
          <a:xfrm>
            <a:off x="777240" y="2496312"/>
            <a:ext cx="3362858" cy="1554480"/>
          </a:xfrm>
          <a:prstGeom prst="rect">
            <a:avLst/>
          </a:prstGeom>
          <a:solidFill>
            <a:srgbClr val="0C2A40"/>
          </a:solidFill>
          <a:ln w="9525">
            <a:solidFill>
              <a:srgbClr val="243A4E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ectangle 9"/>
          <p:cNvSpPr/>
          <p:nvPr/>
        </p:nvSpPr>
        <p:spPr>
          <a:xfrm>
            <a:off x="777240" y="2496312"/>
            <a:ext cx="3362858" cy="45720"/>
          </a:xfrm>
          <a:prstGeom prst="rect">
            <a:avLst/>
          </a:prstGeom>
          <a:solidFill>
            <a:srgbClr val="00A9F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978408" y="2679192"/>
            <a:ext cx="2960522" cy="12801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800" b="1" i="0">
                <a:solidFill>
                  <a:srgbClr val="00A9F4"/>
                </a:solidFill>
                <a:latin typeface="Arial"/>
              </a:rPr>
              <a:t>01</a:t>
            </a:r>
          </a:p>
          <a:p>
            <a:pPr algn="l">
              <a:lnSpc>
                <a:spcPct val="125000"/>
              </a:lnSpc>
              <a:spcBef>
                <a:spcPts val="400"/>
              </a:spcBef>
              <a:spcAft>
                <a:spcPts val="400"/>
              </a:spcAft>
            </a:pPr>
            <a:r>
              <a:rPr sz="1300" b="0" i="0">
                <a:solidFill>
                  <a:srgbClr val="C4D0DC"/>
                </a:solidFill>
                <a:latin typeface="Arial"/>
              </a:rPr>
              <a:t>Identify a high-impact pilot (e.g., export order fulfillment or warranty claims tracing)</a:t>
            </a:r>
          </a:p>
        </p:txBody>
      </p:sp>
      <p:sp>
        <p:nvSpPr>
          <p:cNvPr id="12" name="Rectangle 11"/>
          <p:cNvSpPr/>
          <p:nvPr/>
        </p:nvSpPr>
        <p:spPr>
          <a:xfrm>
            <a:off x="4414418" y="2496312"/>
            <a:ext cx="3362858" cy="1554480"/>
          </a:xfrm>
          <a:prstGeom prst="rect">
            <a:avLst/>
          </a:prstGeom>
          <a:solidFill>
            <a:srgbClr val="0C2A40"/>
          </a:solidFill>
          <a:ln w="9525">
            <a:solidFill>
              <a:srgbClr val="243A4E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Rectangle 12"/>
          <p:cNvSpPr/>
          <p:nvPr/>
        </p:nvSpPr>
        <p:spPr>
          <a:xfrm>
            <a:off x="4414418" y="2496312"/>
            <a:ext cx="3362858" cy="45720"/>
          </a:xfrm>
          <a:prstGeom prst="rect">
            <a:avLst/>
          </a:prstGeom>
          <a:solidFill>
            <a:srgbClr val="00A9F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4615586" y="2679192"/>
            <a:ext cx="2960522" cy="12801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800" b="1" i="0">
                <a:solidFill>
                  <a:srgbClr val="00A9F4"/>
                </a:solidFill>
                <a:latin typeface="Arial"/>
              </a:rPr>
              <a:t>02</a:t>
            </a:r>
          </a:p>
          <a:p>
            <a:pPr algn="l">
              <a:lnSpc>
                <a:spcPct val="125000"/>
              </a:lnSpc>
              <a:spcBef>
                <a:spcPts val="400"/>
              </a:spcBef>
              <a:spcAft>
                <a:spcPts val="400"/>
              </a:spcAft>
            </a:pPr>
            <a:r>
              <a:rPr sz="1300" b="0" i="0">
                <a:solidFill>
                  <a:srgbClr val="C4D0DC"/>
                </a:solidFill>
                <a:latin typeface="Arial"/>
              </a:rPr>
              <a:t>Connect core systems (SAP, MES, QMS, SRM, CRM) and unify business entities</a:t>
            </a:r>
          </a:p>
        </p:txBody>
      </p:sp>
      <p:sp>
        <p:nvSpPr>
          <p:cNvPr id="15" name="Rectangle 14"/>
          <p:cNvSpPr/>
          <p:nvPr/>
        </p:nvSpPr>
        <p:spPr>
          <a:xfrm>
            <a:off x="8051596" y="2496312"/>
            <a:ext cx="3362858" cy="1554480"/>
          </a:xfrm>
          <a:prstGeom prst="rect">
            <a:avLst/>
          </a:prstGeom>
          <a:solidFill>
            <a:srgbClr val="0C2A40"/>
          </a:solidFill>
          <a:ln w="9525">
            <a:solidFill>
              <a:srgbClr val="243A4E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Rectangle 15"/>
          <p:cNvSpPr/>
          <p:nvPr/>
        </p:nvSpPr>
        <p:spPr>
          <a:xfrm>
            <a:off x="8051596" y="2496312"/>
            <a:ext cx="3362858" cy="45720"/>
          </a:xfrm>
          <a:prstGeom prst="rect">
            <a:avLst/>
          </a:prstGeom>
          <a:solidFill>
            <a:srgbClr val="00A9F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8252764" y="2679192"/>
            <a:ext cx="2960522" cy="12801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800" b="1" i="0">
                <a:solidFill>
                  <a:srgbClr val="00A9F4"/>
                </a:solidFill>
                <a:latin typeface="Arial"/>
              </a:rPr>
              <a:t>03</a:t>
            </a:r>
          </a:p>
          <a:p>
            <a:pPr algn="l">
              <a:lnSpc>
                <a:spcPct val="125000"/>
              </a:lnSpc>
              <a:spcBef>
                <a:spcPts val="400"/>
              </a:spcBef>
              <a:spcAft>
                <a:spcPts val="400"/>
              </a:spcAft>
            </a:pPr>
            <a:r>
              <a:rPr sz="1300" b="0" i="0">
                <a:solidFill>
                  <a:srgbClr val="C4D0DC"/>
                </a:solidFill>
                <a:latin typeface="Arial"/>
              </a:rPr>
              <a:t>Enable Copilot and Agent Factory for one key incident path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777240" y="4325112"/>
            <a:ext cx="10637215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400" b="1" i="0">
                <a:solidFill>
                  <a:srgbClr val="FFFFFF"/>
                </a:solidFill>
                <a:latin typeface="Arial"/>
              </a:rPr>
              <a:t>Let’s activate Bosch India’s data—book a discovery session with our experts.    </a:t>
            </a:r>
            <a:r>
              <a:rPr sz="1400" b="1" i="0">
                <a:solidFill>
                  <a:srgbClr val="00A9F4"/>
                </a:solidFill>
                <a:latin typeface="Arial"/>
              </a:rPr>
              <a:t>✉ sales@scikiq.com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2251FF"/>
                </a:solidFill>
                <a:latin typeface="Arial"/>
              </a:rPr>
              <a:t>CONTEXT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PROOF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VALUE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9DA8B3"/>
                </a:solidFill>
                <a:latin typeface="Arial"/>
              </a:rPr>
              <a:t>3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2251FF"/>
                </a:solidFill>
                <a:latin typeface="Arial"/>
              </a:rPr>
              <a:t>SCIKIQ</a:t>
            </a:r>
            <a:r>
              <a:rPr sz="800" b="0" i="0">
                <a:solidFill>
                  <a:srgbClr val="717D89"/>
                </a:solidFill>
                <a:latin typeface="Arial"/>
              </a:rPr>
              <a:t>  ×  Bosch India   |   Confidential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" y="658368"/>
            <a:ext cx="10637215" cy="868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2200" b="1" i="0">
                <a:solidFill>
                  <a:srgbClr val="051C2C"/>
                </a:solidFill>
                <a:latin typeface="Arial"/>
              </a:rPr>
              <a:t>The barrier to AI value is data readiness — not algorithms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777240" y="1481328"/>
            <a:ext cx="10637215" cy="0"/>
          </a:xfrm>
          <a:prstGeom prst="bentConnector3">
            <a:avLst/>
          </a:prstGeom>
          <a:ln w="19050">
            <a:solidFill>
              <a:srgbClr val="051C2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777240" y="1901952"/>
            <a:ext cx="3179978" cy="2011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4600" b="1" i="0">
                <a:solidFill>
                  <a:srgbClr val="2251FF"/>
                </a:solidFill>
                <a:latin typeface="Arial"/>
              </a:rPr>
              <a:t>~70%</a:t>
            </a:r>
          </a:p>
          <a:p>
            <a:pPr algn="l">
              <a:lnSpc>
                <a:spcPct val="125000"/>
              </a:lnSpc>
              <a:spcBef>
                <a:spcPts val="200"/>
              </a:spcBef>
              <a:spcAft>
                <a:spcPts val="400"/>
              </a:spcAft>
            </a:pPr>
            <a:r>
              <a:rPr sz="1300" b="0" i="0">
                <a:solidFill>
                  <a:srgbClr val="717D89"/>
                </a:solidFill>
                <a:latin typeface="Arial"/>
              </a:rPr>
              <a:t>of enterprise data goes unused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322978" y="1901952"/>
            <a:ext cx="3179978" cy="2011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4600" b="1" i="0">
                <a:solidFill>
                  <a:srgbClr val="2251FF"/>
                </a:solidFill>
                <a:latin typeface="Arial"/>
              </a:rPr>
              <a:t>~12%</a:t>
            </a:r>
          </a:p>
          <a:p>
            <a:pPr algn="l">
              <a:lnSpc>
                <a:spcPct val="125000"/>
              </a:lnSpc>
              <a:spcBef>
                <a:spcPts val="200"/>
              </a:spcBef>
              <a:spcAft>
                <a:spcPts val="400"/>
              </a:spcAft>
            </a:pPr>
            <a:r>
              <a:rPr sz="1300" b="0" i="0">
                <a:solidFill>
                  <a:srgbClr val="717D89"/>
                </a:solidFill>
                <a:latin typeface="Arial"/>
              </a:rPr>
              <a:t>of orgs are ready for agentic AI (despite ~80% investing)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868716" y="1901952"/>
            <a:ext cx="3179978" cy="2011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4600" b="1" i="0">
                <a:solidFill>
                  <a:srgbClr val="2251FF"/>
                </a:solidFill>
                <a:latin typeface="Arial"/>
              </a:rPr>
              <a:t>$2.3T</a:t>
            </a:r>
          </a:p>
          <a:p>
            <a:pPr algn="l">
              <a:lnSpc>
                <a:spcPct val="125000"/>
              </a:lnSpc>
              <a:spcBef>
                <a:spcPts val="200"/>
              </a:spcBef>
              <a:spcAft>
                <a:spcPts val="400"/>
              </a:spcAft>
            </a:pPr>
            <a:r>
              <a:rPr sz="1300" b="0" i="0">
                <a:solidFill>
                  <a:srgbClr val="717D89"/>
                </a:solidFill>
                <a:latin typeface="Arial"/>
              </a:rPr>
              <a:t>of digital spend not delivering ROI</a:t>
            </a:r>
          </a:p>
        </p:txBody>
      </p:sp>
      <p:cxnSp>
        <p:nvCxnSpPr>
          <p:cNvPr id="11" name="Connector 10"/>
          <p:cNvCxnSpPr/>
          <p:nvPr/>
        </p:nvCxnSpPr>
        <p:spPr>
          <a:xfrm>
            <a:off x="777240" y="4096512"/>
            <a:ext cx="10637215" cy="0"/>
          </a:xfrm>
          <a:prstGeom prst="bentConnector3">
            <a:avLst/>
          </a:prstGeom>
          <a:ln w="9525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777240" y="4325112"/>
            <a:ext cx="10637215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400"/>
              </a:spcAft>
            </a:pPr>
            <a:r>
              <a:rPr sz="1500" b="1" i="0">
                <a:solidFill>
                  <a:srgbClr val="051C2C"/>
                </a:solidFill>
                <a:latin typeface="Arial"/>
              </a:rPr>
              <a:t>AI isn't held back by algorithms — it's held back by data readiness.  For Bosch India, the implication is direct:</a:t>
            </a:r>
          </a:p>
          <a:p>
            <a:pPr algn="l">
              <a:lnSpc>
                <a:spcPct val="130000"/>
              </a:lnSpc>
              <a:spcBef>
                <a:spcPts val="400"/>
              </a:spcBef>
              <a:spcAft>
                <a:spcPts val="400"/>
              </a:spcAft>
            </a:pPr>
            <a:r>
              <a:rPr sz="1300" b="0" i="0">
                <a:solidFill>
                  <a:srgbClr val="717D89"/>
                </a:solidFill>
                <a:latin typeface="Arial"/>
              </a:rPr>
              <a:t>Bosch India’s vision for innovation-led growth, decarbonisation, and digitalisation demands a unified, AI-ready data foundation. SCIKIQ enables Bosch to turn siloed manufacturing, supply chain, and customer data into actionable intelligence and autonomous execution.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77240" y="6144768"/>
            <a:ext cx="10637215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750" b="0" i="0">
                <a:solidFill>
                  <a:srgbClr val="9DA8B3"/>
                </a:solidFill>
                <a:latin typeface="Arial"/>
              </a:rPr>
              <a:t>Source: Forrester; IDC; Qlik/IDC 2025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51C2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C4D0DC"/>
                </a:solidFill>
                <a:latin typeface="Arial"/>
              </a:rPr>
              <a:t>CONTEXT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1" i="0">
                <a:solidFill>
                  <a:srgbClr val="FFFFFF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PROOF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VALUE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C4D0DC"/>
                </a:solidFill>
                <a:latin typeface="Arial"/>
              </a:rPr>
              <a:t>4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2A3E4E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00A9F4"/>
                </a:solidFill>
                <a:latin typeface="Arial"/>
              </a:rPr>
              <a:t>SCIKIQ</a:t>
            </a:r>
            <a:r>
              <a:rPr sz="800" b="0" i="0">
                <a:solidFill>
                  <a:srgbClr val="9DA8B3"/>
                </a:solidFill>
                <a:latin typeface="Arial"/>
              </a:rPr>
              <a:t>  ×  Bosch India   |   Confidential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201168" cy="685800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777240" y="1874519"/>
            <a:ext cx="3657600" cy="12801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6600" b="1" i="0">
                <a:solidFill>
                  <a:srgbClr val="2A4052"/>
                </a:solidFill>
                <a:latin typeface="Arial"/>
              </a:rPr>
              <a:t>02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77240" y="3246120"/>
            <a:ext cx="10637215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300" b="1" i="0">
                <a:solidFill>
                  <a:srgbClr val="00A9F4"/>
                </a:solidFill>
                <a:latin typeface="Arial"/>
              </a:rPr>
              <a:t>APPROACH</a:t>
            </a:r>
          </a:p>
        </p:txBody>
      </p:sp>
      <p:sp>
        <p:nvSpPr>
          <p:cNvPr id="9" name="Rectangle 8"/>
          <p:cNvSpPr/>
          <p:nvPr/>
        </p:nvSpPr>
        <p:spPr>
          <a:xfrm>
            <a:off x="777240" y="3611880"/>
            <a:ext cx="640080" cy="4572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777240" y="3794760"/>
            <a:ext cx="9722815" cy="1645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400"/>
              </a:spcAft>
            </a:pPr>
            <a:r>
              <a:rPr sz="2900" b="1" i="0">
                <a:solidFill>
                  <a:srgbClr val="FFFFFF"/>
                </a:solidFill>
                <a:latin typeface="Arial"/>
              </a:rPr>
              <a:t>What SCIKIQ is — and how it works for Bosch India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9DA8B3"/>
                </a:solidFill>
                <a:latin typeface="Arial"/>
              </a:rPr>
              <a:t>CONTEXT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1" i="0">
                <a:solidFill>
                  <a:srgbClr val="2251FF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PROOF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VALUE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9DA8B3"/>
                </a:solidFill>
                <a:latin typeface="Arial"/>
              </a:rPr>
              <a:t>5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2251FF"/>
                </a:solidFill>
                <a:latin typeface="Arial"/>
              </a:rPr>
              <a:t>SCIKIQ</a:t>
            </a:r>
            <a:r>
              <a:rPr sz="800" b="0" i="0">
                <a:solidFill>
                  <a:srgbClr val="717D89"/>
                </a:solidFill>
                <a:latin typeface="Arial"/>
              </a:rPr>
              <a:t>  ×  Bosch India   |   Confidential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" y="658368"/>
            <a:ext cx="10637215" cy="868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2200" b="1" i="0">
                <a:solidFill>
                  <a:srgbClr val="051C2C"/>
                </a:solidFill>
                <a:latin typeface="Arial"/>
              </a:rPr>
              <a:t>SCIKIQ turns siloed data into AI-ready products — Connect, Curate, Control, Consume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777240" y="1481328"/>
            <a:ext cx="10637215" cy="0"/>
          </a:xfrm>
          <a:prstGeom prst="bentConnector3">
            <a:avLst/>
          </a:prstGeom>
          <a:ln w="19050">
            <a:solidFill>
              <a:srgbClr val="051C2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777240" y="1627632"/>
            <a:ext cx="10637215" cy="5486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400"/>
              </a:spcAft>
            </a:pPr>
            <a:r>
              <a:rPr sz="1350" b="0" i="0">
                <a:solidFill>
                  <a:srgbClr val="717D89"/>
                </a:solidFill>
                <a:latin typeface="Arial"/>
              </a:rPr>
              <a:t>SCIKIQ is an AI-first, no-code data-fabric platform that unifies siloed enterprise data into AI-ready data products — for enterprise-scale intelligence and data monetization.</a:t>
            </a:r>
          </a:p>
        </p:txBody>
      </p:sp>
      <p:sp>
        <p:nvSpPr>
          <p:cNvPr id="9" name="Rectangle 8"/>
          <p:cNvSpPr/>
          <p:nvPr/>
        </p:nvSpPr>
        <p:spPr>
          <a:xfrm>
            <a:off x="777240" y="2404872"/>
            <a:ext cx="2453563" cy="2286000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ectangle 9"/>
          <p:cNvSpPr/>
          <p:nvPr/>
        </p:nvSpPr>
        <p:spPr>
          <a:xfrm>
            <a:off x="777240" y="2404872"/>
            <a:ext cx="2453563" cy="457200"/>
          </a:xfrm>
          <a:prstGeom prst="rect">
            <a:avLst/>
          </a:prstGeom>
          <a:solidFill>
            <a:srgbClr val="0B2B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777240" y="2459736"/>
            <a:ext cx="2453563" cy="3657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400" b="1" i="0">
                <a:solidFill>
                  <a:srgbClr val="FFFFFF"/>
                </a:solidFill>
                <a:latin typeface="Arial"/>
              </a:rPr>
              <a:t>Connect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960120" y="3026664"/>
            <a:ext cx="2087803" cy="1554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400"/>
              </a:spcAft>
            </a:pPr>
            <a:r>
              <a:rPr sz="1150" b="0" i="0">
                <a:solidFill>
                  <a:srgbClr val="051C2C"/>
                </a:solidFill>
                <a:latin typeface="Arial"/>
              </a:rPr>
              <a:t>200+ connectors — every source, no latency, no code.</a:t>
            </a:r>
          </a:p>
        </p:txBody>
      </p:sp>
      <p:sp>
        <p:nvSpPr>
          <p:cNvPr id="13" name="Right Arrow 12"/>
          <p:cNvSpPr/>
          <p:nvPr/>
        </p:nvSpPr>
        <p:spPr>
          <a:xfrm>
            <a:off x="3276523" y="3410712"/>
            <a:ext cx="182880" cy="256032"/>
          </a:xfrm>
          <a:prstGeom prst="rightArrow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3505123" y="2404872"/>
            <a:ext cx="2453563" cy="2286000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3505123" y="2404872"/>
            <a:ext cx="2453563" cy="457200"/>
          </a:xfrm>
          <a:prstGeom prst="rect">
            <a:avLst/>
          </a:prstGeom>
          <a:solidFill>
            <a:srgbClr val="0B2B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3505123" y="2459736"/>
            <a:ext cx="2453563" cy="3657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400" b="1" i="0">
                <a:solidFill>
                  <a:srgbClr val="FFFFFF"/>
                </a:solidFill>
                <a:latin typeface="Arial"/>
              </a:rPr>
              <a:t>Curate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688003" y="3026664"/>
            <a:ext cx="2087803" cy="1554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400"/>
              </a:spcAft>
            </a:pPr>
            <a:r>
              <a:rPr sz="1150" b="0" i="0">
                <a:solidFill>
                  <a:srgbClr val="051C2C"/>
                </a:solidFill>
                <a:latin typeface="Arial"/>
              </a:rPr>
              <a:t>Contextualize, model and prepare data for every team.</a:t>
            </a:r>
          </a:p>
        </p:txBody>
      </p:sp>
      <p:sp>
        <p:nvSpPr>
          <p:cNvPr id="18" name="Right Arrow 17"/>
          <p:cNvSpPr/>
          <p:nvPr/>
        </p:nvSpPr>
        <p:spPr>
          <a:xfrm>
            <a:off x="6004407" y="3410712"/>
            <a:ext cx="182880" cy="256032"/>
          </a:xfrm>
          <a:prstGeom prst="rightArrow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Rectangle 18"/>
          <p:cNvSpPr/>
          <p:nvPr/>
        </p:nvSpPr>
        <p:spPr>
          <a:xfrm>
            <a:off x="6233007" y="2404872"/>
            <a:ext cx="2453563" cy="2286000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Rectangle 19"/>
          <p:cNvSpPr/>
          <p:nvPr/>
        </p:nvSpPr>
        <p:spPr>
          <a:xfrm>
            <a:off x="6233007" y="2404872"/>
            <a:ext cx="2453563" cy="457200"/>
          </a:xfrm>
          <a:prstGeom prst="rect">
            <a:avLst/>
          </a:prstGeom>
          <a:solidFill>
            <a:srgbClr val="0B2B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6233007" y="2459736"/>
            <a:ext cx="2453563" cy="3657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400" b="1" i="0">
                <a:solidFill>
                  <a:srgbClr val="FFFFFF"/>
                </a:solidFill>
                <a:latin typeface="Arial"/>
              </a:rPr>
              <a:t>Control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415887" y="3026664"/>
            <a:ext cx="2087803" cy="1554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400"/>
              </a:spcAft>
            </a:pPr>
            <a:r>
              <a:rPr sz="1150" b="0" i="0">
                <a:solidFill>
                  <a:srgbClr val="051C2C"/>
                </a:solidFill>
                <a:latin typeface="Arial"/>
              </a:rPr>
              <a:t>Governed, lineage-traced, compliant by design.</a:t>
            </a:r>
          </a:p>
        </p:txBody>
      </p:sp>
      <p:sp>
        <p:nvSpPr>
          <p:cNvPr id="23" name="Right Arrow 22"/>
          <p:cNvSpPr/>
          <p:nvPr/>
        </p:nvSpPr>
        <p:spPr>
          <a:xfrm>
            <a:off x="8732291" y="3410712"/>
            <a:ext cx="182880" cy="256032"/>
          </a:xfrm>
          <a:prstGeom prst="rightArrow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Rectangle 23"/>
          <p:cNvSpPr/>
          <p:nvPr/>
        </p:nvSpPr>
        <p:spPr>
          <a:xfrm>
            <a:off x="8960891" y="2404872"/>
            <a:ext cx="2453563" cy="2286000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Rectangle 24"/>
          <p:cNvSpPr/>
          <p:nvPr/>
        </p:nvSpPr>
        <p:spPr>
          <a:xfrm>
            <a:off x="8960891" y="2404872"/>
            <a:ext cx="2453563" cy="457200"/>
          </a:xfrm>
          <a:prstGeom prst="rect">
            <a:avLst/>
          </a:prstGeom>
          <a:solidFill>
            <a:srgbClr val="0B2B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8960891" y="2459736"/>
            <a:ext cx="2453563" cy="3657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400" b="1" i="0">
                <a:solidFill>
                  <a:srgbClr val="FFFFFF"/>
                </a:solidFill>
                <a:latin typeface="Arial"/>
              </a:rPr>
              <a:t>Consume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9143771" y="3026664"/>
            <a:ext cx="2087803" cy="1554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400"/>
              </a:spcAft>
            </a:pPr>
            <a:r>
              <a:rPr sz="1150" b="0" i="0">
                <a:solidFill>
                  <a:srgbClr val="051C2C"/>
                </a:solidFill>
                <a:latin typeface="Arial"/>
              </a:rPr>
              <a:t>Copilots, agents, data products and APIs that act.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777240" y="6144768"/>
            <a:ext cx="10637215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750" b="0" i="0">
                <a:solidFill>
                  <a:srgbClr val="9DA8B3"/>
                </a:solidFill>
                <a:latin typeface="Arial"/>
              </a:rPr>
              <a:t>Source: SCIKIQ platform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9DA8B3"/>
                </a:solidFill>
                <a:latin typeface="Arial"/>
              </a:rPr>
              <a:t>CONTEXT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1" i="0">
                <a:solidFill>
                  <a:srgbClr val="2251FF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PROOF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VALUE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9DA8B3"/>
                </a:solidFill>
                <a:latin typeface="Arial"/>
              </a:rPr>
              <a:t>6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2251FF"/>
                </a:solidFill>
                <a:latin typeface="Arial"/>
              </a:rPr>
              <a:t>SCIKIQ</a:t>
            </a:r>
            <a:r>
              <a:rPr sz="800" b="0" i="0">
                <a:solidFill>
                  <a:srgbClr val="717D89"/>
                </a:solidFill>
                <a:latin typeface="Arial"/>
              </a:rPr>
              <a:t>  ×  Bosch India   |   Confidential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" y="658368"/>
            <a:ext cx="10637215" cy="868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2200" b="1" i="0">
                <a:solidFill>
                  <a:srgbClr val="051C2C"/>
                </a:solidFill>
                <a:latin typeface="Arial"/>
              </a:rPr>
              <a:t>SCIKIQ sits on top of Bosch India’s systems as the enterprise context layer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777240" y="1481328"/>
            <a:ext cx="10637215" cy="0"/>
          </a:xfrm>
          <a:prstGeom prst="bentConnector3">
            <a:avLst/>
          </a:prstGeom>
          <a:ln w="19050">
            <a:solidFill>
              <a:srgbClr val="051C2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777240" y="1645920"/>
            <a:ext cx="10637215" cy="676656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978408" y="1645920"/>
            <a:ext cx="2331720" cy="67665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0B2B45"/>
                </a:solidFill>
                <a:latin typeface="Arial"/>
              </a:rPr>
              <a:t>OUTCOMES</a:t>
            </a:r>
          </a:p>
        </p:txBody>
      </p:sp>
      <p:sp>
        <p:nvSpPr>
          <p:cNvPr id="10" name="Rectangle 9"/>
          <p:cNvSpPr/>
          <p:nvPr/>
        </p:nvSpPr>
        <p:spPr>
          <a:xfrm>
            <a:off x="3383280" y="1773936"/>
            <a:ext cx="10972" cy="420623"/>
          </a:xfrm>
          <a:prstGeom prst="rect">
            <a:avLst/>
          </a:prstGeom>
          <a:solidFill>
            <a:srgbClr val="D7DCE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3611880" y="1645920"/>
            <a:ext cx="7619695" cy="67665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400"/>
              </a:spcAft>
            </a:pPr>
            <a:r>
              <a:rPr sz="1150" b="0" i="0">
                <a:solidFill>
                  <a:srgbClr val="051C2C"/>
                </a:solidFill>
                <a:latin typeface="Arial"/>
              </a:rPr>
              <a:t>Faster decisions   ·   autonomous action   ·   new revenue from data</a:t>
            </a:r>
          </a:p>
        </p:txBody>
      </p:sp>
      <p:sp>
        <p:nvSpPr>
          <p:cNvPr id="12" name="Rectangle 11"/>
          <p:cNvSpPr/>
          <p:nvPr/>
        </p:nvSpPr>
        <p:spPr>
          <a:xfrm>
            <a:off x="777240" y="2432304"/>
            <a:ext cx="10637215" cy="676656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978408" y="2432304"/>
            <a:ext cx="2331720" cy="67665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FFFFFF"/>
                </a:solidFill>
                <a:latin typeface="Arial"/>
              </a:rPr>
              <a:t>ACTIVATE</a:t>
            </a:r>
          </a:p>
        </p:txBody>
      </p:sp>
      <p:sp>
        <p:nvSpPr>
          <p:cNvPr id="14" name="Rectangle 13"/>
          <p:cNvSpPr/>
          <p:nvPr/>
        </p:nvSpPr>
        <p:spPr>
          <a:xfrm>
            <a:off x="3383280" y="2560320"/>
            <a:ext cx="10972" cy="420623"/>
          </a:xfrm>
          <a:prstGeom prst="rect">
            <a:avLst/>
          </a:prstGeom>
          <a:solidFill>
            <a:srgbClr val="9DB6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3611880" y="2432304"/>
            <a:ext cx="7619695" cy="67665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400"/>
              </a:spcAft>
            </a:pPr>
            <a:r>
              <a:rPr sz="1150" b="0" i="0">
                <a:solidFill>
                  <a:srgbClr val="FFFFFF"/>
                </a:solidFill>
                <a:latin typeface="Arial"/>
              </a:rPr>
              <a:t>GenAI Copilot   ·   Autonomous Agents   ·   Data Products   ·   APIs   ·   BI</a:t>
            </a:r>
          </a:p>
        </p:txBody>
      </p:sp>
      <p:sp>
        <p:nvSpPr>
          <p:cNvPr id="16" name="Rectangle 15"/>
          <p:cNvSpPr/>
          <p:nvPr/>
        </p:nvSpPr>
        <p:spPr>
          <a:xfrm>
            <a:off x="777240" y="3218688"/>
            <a:ext cx="10637215" cy="676656"/>
          </a:xfrm>
          <a:prstGeom prst="rect">
            <a:avLst/>
          </a:prstGeom>
          <a:solidFill>
            <a:srgbClr val="0B2B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978408" y="3218688"/>
            <a:ext cx="2331720" cy="67665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FFFFFF"/>
                </a:solidFill>
                <a:latin typeface="Arial"/>
              </a:rPr>
              <a:t>CURATE &amp; CONTEXTUALISE</a:t>
            </a:r>
          </a:p>
        </p:txBody>
      </p:sp>
      <p:sp>
        <p:nvSpPr>
          <p:cNvPr id="18" name="Rectangle 17"/>
          <p:cNvSpPr/>
          <p:nvPr/>
        </p:nvSpPr>
        <p:spPr>
          <a:xfrm>
            <a:off x="3383280" y="3346704"/>
            <a:ext cx="10972" cy="420623"/>
          </a:xfrm>
          <a:prstGeom prst="rect">
            <a:avLst/>
          </a:prstGeom>
          <a:solidFill>
            <a:srgbClr val="9DB6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3611880" y="3218688"/>
            <a:ext cx="7619695" cy="67665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400"/>
              </a:spcAft>
            </a:pPr>
            <a:r>
              <a:rPr sz="1150" b="0" i="0">
                <a:solidFill>
                  <a:srgbClr val="FFFFFF"/>
                </a:solidFill>
                <a:latin typeface="Arial"/>
              </a:rPr>
              <a:t>Business 360   ·   Contextualisation Engine   ·   Knowledge Graph   ·   Data Prep &amp; AutoML</a:t>
            </a:r>
          </a:p>
        </p:txBody>
      </p:sp>
      <p:sp>
        <p:nvSpPr>
          <p:cNvPr id="20" name="Rectangle 19"/>
          <p:cNvSpPr/>
          <p:nvPr/>
        </p:nvSpPr>
        <p:spPr>
          <a:xfrm>
            <a:off x="777240" y="4005072"/>
            <a:ext cx="10637215" cy="676656"/>
          </a:xfrm>
          <a:prstGeom prst="rect">
            <a:avLst/>
          </a:prstGeom>
          <a:solidFill>
            <a:srgbClr val="1450C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978408" y="4005072"/>
            <a:ext cx="2331720" cy="67665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FFFFFF"/>
                </a:solidFill>
                <a:latin typeface="Arial"/>
              </a:rPr>
              <a:t>CONNECT</a:t>
            </a:r>
          </a:p>
        </p:txBody>
      </p:sp>
      <p:sp>
        <p:nvSpPr>
          <p:cNvPr id="22" name="Rectangle 21"/>
          <p:cNvSpPr/>
          <p:nvPr/>
        </p:nvSpPr>
        <p:spPr>
          <a:xfrm>
            <a:off x="3383280" y="4133087"/>
            <a:ext cx="10972" cy="420623"/>
          </a:xfrm>
          <a:prstGeom prst="rect">
            <a:avLst/>
          </a:prstGeom>
          <a:solidFill>
            <a:srgbClr val="9DB6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3611880" y="4005072"/>
            <a:ext cx="7619695" cy="67665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400"/>
              </a:spcAft>
            </a:pPr>
            <a:r>
              <a:rPr sz="1150" b="0" i="0">
                <a:solidFill>
                  <a:srgbClr val="FFFFFF"/>
                </a:solidFill>
                <a:latin typeface="Arial"/>
              </a:rPr>
              <a:t>200+ connectors   ·   real-time &amp; batch ingestion   ·   cloud / on-prem / hybrid</a:t>
            </a:r>
          </a:p>
        </p:txBody>
      </p:sp>
      <p:sp>
        <p:nvSpPr>
          <p:cNvPr id="24" name="Rectangle 23"/>
          <p:cNvSpPr/>
          <p:nvPr/>
        </p:nvSpPr>
        <p:spPr>
          <a:xfrm>
            <a:off x="777240" y="4791456"/>
            <a:ext cx="10637215" cy="676656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978408" y="4791456"/>
            <a:ext cx="2331720" cy="67665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0B2B45"/>
                </a:solidFill>
                <a:latin typeface="Arial"/>
              </a:rPr>
              <a:t>ENTERPRISE SOURCES</a:t>
            </a:r>
          </a:p>
        </p:txBody>
      </p:sp>
      <p:sp>
        <p:nvSpPr>
          <p:cNvPr id="26" name="Rectangle 25"/>
          <p:cNvSpPr/>
          <p:nvPr/>
        </p:nvSpPr>
        <p:spPr>
          <a:xfrm>
            <a:off x="3383280" y="4919472"/>
            <a:ext cx="10972" cy="420623"/>
          </a:xfrm>
          <a:prstGeom prst="rect">
            <a:avLst/>
          </a:prstGeom>
          <a:solidFill>
            <a:srgbClr val="D7DCE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3611880" y="4791456"/>
            <a:ext cx="7619695" cy="67665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400"/>
              </a:spcAft>
            </a:pPr>
            <a:r>
              <a:rPr sz="1150" b="0" i="0">
                <a:solidFill>
                  <a:srgbClr val="051C2C"/>
                </a:solidFill>
                <a:latin typeface="Arial"/>
              </a:rPr>
              <a:t>SAP ERP    ·    MES (Manufacturing Execution)    ·    QMS (Quality Management)    ·    SRM (Supplier Relationship)    ·    CRM    ·    CMMS (Maintenance)    ·    IoT Sensor Data</a:t>
            </a:r>
          </a:p>
        </p:txBody>
      </p:sp>
      <p:sp>
        <p:nvSpPr>
          <p:cNvPr id="28" name="Rectangle 27"/>
          <p:cNvSpPr/>
          <p:nvPr/>
        </p:nvSpPr>
        <p:spPr>
          <a:xfrm>
            <a:off x="777240" y="5577840"/>
            <a:ext cx="10637215" cy="457200"/>
          </a:xfrm>
          <a:prstGeom prst="rect">
            <a:avLst/>
          </a:prstGeom>
          <a:solidFill>
            <a:srgbClr val="051C2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TextBox 28"/>
          <p:cNvSpPr txBox="1"/>
          <p:nvPr/>
        </p:nvSpPr>
        <p:spPr>
          <a:xfrm>
            <a:off x="777240" y="5577840"/>
            <a:ext cx="10637215" cy="4572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FFFFFF"/>
                </a:solidFill>
                <a:latin typeface="Arial"/>
              </a:rPr>
              <a:t>GOVERNED END TO END    —    Metadata   ·   Lineage   ·   Data Quality   ·   Security   ·   Compliance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777240" y="6144768"/>
            <a:ext cx="10637215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750" b="0" i="0">
                <a:solidFill>
                  <a:srgbClr val="9DA8B3"/>
                </a:solidFill>
                <a:latin typeface="Arial"/>
              </a:rPr>
              <a:t>Source: SCIKIQ platform architecture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9DA8B3"/>
                </a:solidFill>
                <a:latin typeface="Arial"/>
              </a:rPr>
              <a:t>CONTEXT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1" i="0">
                <a:solidFill>
                  <a:srgbClr val="2251FF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PROOF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VALUE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9DA8B3"/>
                </a:solidFill>
                <a:latin typeface="Arial"/>
              </a:rPr>
              <a:t>7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2251FF"/>
                </a:solidFill>
                <a:latin typeface="Arial"/>
              </a:rPr>
              <a:t>SCIKIQ</a:t>
            </a:r>
            <a:r>
              <a:rPr sz="800" b="0" i="0">
                <a:solidFill>
                  <a:srgbClr val="717D89"/>
                </a:solidFill>
                <a:latin typeface="Arial"/>
              </a:rPr>
              <a:t>  ×  Bosch India   |   Confidential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" y="658368"/>
            <a:ext cx="10637215" cy="868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2200" b="1" i="0">
                <a:solidFill>
                  <a:srgbClr val="051C2C"/>
                </a:solidFill>
                <a:latin typeface="Arial"/>
              </a:rPr>
              <a:t>SCIKIQ maps directly onto Bosch India’s priorities and pressures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777240" y="1481328"/>
            <a:ext cx="10637215" cy="0"/>
          </a:xfrm>
          <a:prstGeom prst="bentConnector3">
            <a:avLst/>
          </a:prstGeom>
          <a:ln w="19050">
            <a:solidFill>
              <a:srgbClr val="051C2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777240" y="1627632"/>
            <a:ext cx="4815687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00" b="1" i="0">
                <a:solidFill>
                  <a:srgbClr val="717D89"/>
                </a:solidFill>
                <a:latin typeface="Arial"/>
              </a:rPr>
              <a:t>WHAT BOSCH INDIA FACES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598767" y="1627632"/>
            <a:ext cx="4815687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00" b="1" i="0">
                <a:solidFill>
                  <a:srgbClr val="2251FF"/>
                </a:solidFill>
                <a:latin typeface="Arial"/>
              </a:rPr>
              <a:t>HOW SCIKIQ RESPONDS</a:t>
            </a:r>
          </a:p>
        </p:txBody>
      </p:sp>
      <p:sp>
        <p:nvSpPr>
          <p:cNvPr id="10" name="Rectangle 9"/>
          <p:cNvSpPr/>
          <p:nvPr/>
        </p:nvSpPr>
        <p:spPr>
          <a:xfrm>
            <a:off x="777240" y="1993392"/>
            <a:ext cx="4815687" cy="914400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777240" y="1993392"/>
            <a:ext cx="45720" cy="914400"/>
          </a:xfrm>
          <a:prstGeom prst="rect">
            <a:avLst/>
          </a:prstGeom>
          <a:solidFill>
            <a:srgbClr val="717D8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941832" y="1993392"/>
            <a:ext cx="4541367" cy="9144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0" i="0">
                <a:solidFill>
                  <a:srgbClr val="051C2C"/>
                </a:solidFill>
                <a:latin typeface="Arial"/>
              </a:rPr>
              <a:t>Innovation-led growth</a:t>
            </a:r>
          </a:p>
        </p:txBody>
      </p:sp>
      <p:sp>
        <p:nvSpPr>
          <p:cNvPr id="13" name="Right Arrow 12"/>
          <p:cNvSpPr/>
          <p:nvPr/>
        </p:nvSpPr>
        <p:spPr>
          <a:xfrm>
            <a:off x="5912967" y="2331720"/>
            <a:ext cx="365760" cy="237744"/>
          </a:xfrm>
          <a:prstGeom prst="rightArrow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6598767" y="1993392"/>
            <a:ext cx="4815687" cy="914400"/>
          </a:xfrm>
          <a:prstGeom prst="rect">
            <a:avLst/>
          </a:prstGeom>
          <a:solidFill>
            <a:srgbClr val="E9EEFE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6598767" y="1993392"/>
            <a:ext cx="45720" cy="91440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6763359" y="1993392"/>
            <a:ext cx="4541367" cy="9144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0" i="0">
                <a:solidFill>
                  <a:srgbClr val="051C2C"/>
                </a:solidFill>
                <a:latin typeface="Arial"/>
              </a:rPr>
              <a:t>Unify into one Business 360 — Connect &amp; Curate</a:t>
            </a:r>
          </a:p>
        </p:txBody>
      </p:sp>
      <p:sp>
        <p:nvSpPr>
          <p:cNvPr id="17" name="Rectangle 16"/>
          <p:cNvSpPr/>
          <p:nvPr/>
        </p:nvSpPr>
        <p:spPr>
          <a:xfrm>
            <a:off x="777240" y="3026664"/>
            <a:ext cx="4815687" cy="914400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Rectangle 17"/>
          <p:cNvSpPr/>
          <p:nvPr/>
        </p:nvSpPr>
        <p:spPr>
          <a:xfrm>
            <a:off x="777240" y="3026664"/>
            <a:ext cx="45720" cy="914400"/>
          </a:xfrm>
          <a:prstGeom prst="rect">
            <a:avLst/>
          </a:prstGeom>
          <a:solidFill>
            <a:srgbClr val="717D8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941832" y="3026664"/>
            <a:ext cx="4541367" cy="9144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0" i="0">
                <a:solidFill>
                  <a:srgbClr val="051C2C"/>
                </a:solidFill>
                <a:latin typeface="Arial"/>
              </a:rPr>
              <a:t>Decarbonisation and sustainability</a:t>
            </a:r>
          </a:p>
        </p:txBody>
      </p:sp>
      <p:sp>
        <p:nvSpPr>
          <p:cNvPr id="20" name="Right Arrow 19"/>
          <p:cNvSpPr/>
          <p:nvPr/>
        </p:nvSpPr>
        <p:spPr>
          <a:xfrm>
            <a:off x="5912967" y="3364992"/>
            <a:ext cx="365760" cy="237744"/>
          </a:xfrm>
          <a:prstGeom prst="rightArrow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ectangle 20"/>
          <p:cNvSpPr/>
          <p:nvPr/>
        </p:nvSpPr>
        <p:spPr>
          <a:xfrm>
            <a:off x="6598767" y="3026664"/>
            <a:ext cx="4815687" cy="914400"/>
          </a:xfrm>
          <a:prstGeom prst="rect">
            <a:avLst/>
          </a:prstGeom>
          <a:solidFill>
            <a:srgbClr val="E9EEFE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Rectangle 21"/>
          <p:cNvSpPr/>
          <p:nvPr/>
        </p:nvSpPr>
        <p:spPr>
          <a:xfrm>
            <a:off x="6598767" y="3026664"/>
            <a:ext cx="45720" cy="91440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6763359" y="3026664"/>
            <a:ext cx="4541367" cy="9144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0" i="0">
                <a:solidFill>
                  <a:srgbClr val="051C2C"/>
                </a:solidFill>
                <a:latin typeface="Arial"/>
              </a:rPr>
              <a:t>Model relationships in a knowledge graph — explain the “why”</a:t>
            </a:r>
          </a:p>
        </p:txBody>
      </p:sp>
      <p:sp>
        <p:nvSpPr>
          <p:cNvPr id="24" name="Rectangle 23"/>
          <p:cNvSpPr/>
          <p:nvPr/>
        </p:nvSpPr>
        <p:spPr>
          <a:xfrm>
            <a:off x="777240" y="4059935"/>
            <a:ext cx="4815687" cy="914400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Rectangle 24"/>
          <p:cNvSpPr/>
          <p:nvPr/>
        </p:nvSpPr>
        <p:spPr>
          <a:xfrm>
            <a:off x="777240" y="4059935"/>
            <a:ext cx="45720" cy="914400"/>
          </a:xfrm>
          <a:prstGeom prst="rect">
            <a:avLst/>
          </a:prstGeom>
          <a:solidFill>
            <a:srgbClr val="717D8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941832" y="4059935"/>
            <a:ext cx="4541367" cy="9144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0" i="0">
                <a:solidFill>
                  <a:srgbClr val="051C2C"/>
                </a:solidFill>
                <a:latin typeface="Arial"/>
              </a:rPr>
              <a:t>Digitalisation and AI adoption</a:t>
            </a:r>
          </a:p>
        </p:txBody>
      </p:sp>
      <p:sp>
        <p:nvSpPr>
          <p:cNvPr id="27" name="Right Arrow 26"/>
          <p:cNvSpPr/>
          <p:nvPr/>
        </p:nvSpPr>
        <p:spPr>
          <a:xfrm>
            <a:off x="5912967" y="4398264"/>
            <a:ext cx="365760" cy="237744"/>
          </a:xfrm>
          <a:prstGeom prst="rightArrow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Rectangle 27"/>
          <p:cNvSpPr/>
          <p:nvPr/>
        </p:nvSpPr>
        <p:spPr>
          <a:xfrm>
            <a:off x="6598767" y="4059935"/>
            <a:ext cx="4815687" cy="914400"/>
          </a:xfrm>
          <a:prstGeom prst="rect">
            <a:avLst/>
          </a:prstGeom>
          <a:solidFill>
            <a:srgbClr val="E9EEFE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Rectangle 28"/>
          <p:cNvSpPr/>
          <p:nvPr/>
        </p:nvSpPr>
        <p:spPr>
          <a:xfrm>
            <a:off x="6598767" y="4059935"/>
            <a:ext cx="45720" cy="91440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TextBox 29"/>
          <p:cNvSpPr txBox="1"/>
          <p:nvPr/>
        </p:nvSpPr>
        <p:spPr>
          <a:xfrm>
            <a:off x="6763359" y="4059935"/>
            <a:ext cx="4541367" cy="9144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0" i="0">
                <a:solidFill>
                  <a:srgbClr val="051C2C"/>
                </a:solidFill>
                <a:latin typeface="Arial"/>
              </a:rPr>
              <a:t>Ground a copilot and agents — decide and act, no hallucination</a:t>
            </a:r>
          </a:p>
        </p:txBody>
      </p:sp>
      <p:sp>
        <p:nvSpPr>
          <p:cNvPr id="31" name="Rectangle 30"/>
          <p:cNvSpPr/>
          <p:nvPr/>
        </p:nvSpPr>
        <p:spPr>
          <a:xfrm>
            <a:off x="777240" y="5093208"/>
            <a:ext cx="4815687" cy="914400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Rectangle 31"/>
          <p:cNvSpPr/>
          <p:nvPr/>
        </p:nvSpPr>
        <p:spPr>
          <a:xfrm>
            <a:off x="777240" y="5093208"/>
            <a:ext cx="45720" cy="914400"/>
          </a:xfrm>
          <a:prstGeom prst="rect">
            <a:avLst/>
          </a:prstGeom>
          <a:solidFill>
            <a:srgbClr val="717D8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TextBox 32"/>
          <p:cNvSpPr txBox="1"/>
          <p:nvPr/>
        </p:nvSpPr>
        <p:spPr>
          <a:xfrm>
            <a:off x="941832" y="5093208"/>
            <a:ext cx="4541367" cy="9144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0" i="0">
                <a:solidFill>
                  <a:srgbClr val="051C2C"/>
                </a:solidFill>
                <a:latin typeface="Arial"/>
              </a:rPr>
              <a:t>Competition: Phinia Delphi UK</a:t>
            </a:r>
          </a:p>
        </p:txBody>
      </p:sp>
      <p:sp>
        <p:nvSpPr>
          <p:cNvPr id="34" name="Right Arrow 33"/>
          <p:cNvSpPr/>
          <p:nvPr/>
        </p:nvSpPr>
        <p:spPr>
          <a:xfrm>
            <a:off x="5912967" y="5431536"/>
            <a:ext cx="365760" cy="237744"/>
          </a:xfrm>
          <a:prstGeom prst="rightArrow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" name="Rectangle 34"/>
          <p:cNvSpPr/>
          <p:nvPr/>
        </p:nvSpPr>
        <p:spPr>
          <a:xfrm>
            <a:off x="6598767" y="5093208"/>
            <a:ext cx="4815687" cy="914400"/>
          </a:xfrm>
          <a:prstGeom prst="rect">
            <a:avLst/>
          </a:prstGeom>
          <a:solidFill>
            <a:srgbClr val="E9EEFE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" name="Rectangle 35"/>
          <p:cNvSpPr/>
          <p:nvPr/>
        </p:nvSpPr>
        <p:spPr>
          <a:xfrm>
            <a:off x="6598767" y="5093208"/>
            <a:ext cx="45720" cy="91440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" name="TextBox 36"/>
          <p:cNvSpPr txBox="1"/>
          <p:nvPr/>
        </p:nvSpPr>
        <p:spPr>
          <a:xfrm>
            <a:off x="6763359" y="5093208"/>
            <a:ext cx="4541367" cy="9144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0" i="0">
                <a:solidFill>
                  <a:srgbClr val="051C2C"/>
                </a:solidFill>
                <a:latin typeface="Arial"/>
              </a:rPr>
              <a:t>Governed and lineage-traced — trusted by the board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777240" y="6144768"/>
            <a:ext cx="10637215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750" b="0" i="0">
                <a:solidFill>
                  <a:srgbClr val="9DA8B3"/>
                </a:solidFill>
                <a:latin typeface="Arial"/>
              </a:rPr>
              <a:t>Source: SCIKIQ analysis; public disclosures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9DA8B3"/>
                </a:solidFill>
                <a:latin typeface="Arial"/>
              </a:rPr>
              <a:t>CONTEXT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1" i="0">
                <a:solidFill>
                  <a:srgbClr val="2251FF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PROOF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VALUE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9DA8B3"/>
                </a:solidFill>
                <a:latin typeface="Arial"/>
              </a:rPr>
              <a:t>8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2251FF"/>
                </a:solidFill>
                <a:latin typeface="Arial"/>
              </a:rPr>
              <a:t>SCIKIQ</a:t>
            </a:r>
            <a:r>
              <a:rPr sz="800" b="0" i="0">
                <a:solidFill>
                  <a:srgbClr val="717D89"/>
                </a:solidFill>
                <a:latin typeface="Arial"/>
              </a:rPr>
              <a:t>  ×  Bosch India   |   Confidential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" y="658368"/>
            <a:ext cx="10637215" cy="868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2200" b="1" i="0">
                <a:solidFill>
                  <a:srgbClr val="051C2C"/>
                </a:solidFill>
                <a:latin typeface="Arial"/>
              </a:rPr>
              <a:t>Four layers carry the business from visibility to autonomous action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777240" y="1481328"/>
            <a:ext cx="10637215" cy="0"/>
          </a:xfrm>
          <a:prstGeom prst="bentConnector3">
            <a:avLst/>
          </a:prstGeom>
          <a:ln w="19050">
            <a:solidFill>
              <a:srgbClr val="051C2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777240" y="1764792"/>
            <a:ext cx="10637215" cy="932688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Rectangle 8"/>
          <p:cNvSpPr/>
          <p:nvPr/>
        </p:nvSpPr>
        <p:spPr>
          <a:xfrm>
            <a:off x="777240" y="1764792"/>
            <a:ext cx="868680" cy="932688"/>
          </a:xfrm>
          <a:prstGeom prst="rect">
            <a:avLst/>
          </a:prstGeom>
          <a:solidFill>
            <a:srgbClr val="051C2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777240" y="1764792"/>
            <a:ext cx="868680" cy="93268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2600" b="1" i="0">
                <a:solidFill>
                  <a:srgbClr val="FFFFFF"/>
                </a:solidFill>
                <a:latin typeface="Arial"/>
              </a:rPr>
              <a:t>01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874519" y="1892807"/>
            <a:ext cx="9265615" cy="74980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600" b="1" i="0">
                <a:solidFill>
                  <a:srgbClr val="051C2C"/>
                </a:solidFill>
                <a:latin typeface="Arial"/>
              </a:rPr>
              <a:t>Enterprise 360    </a:t>
            </a:r>
            <a:r>
              <a:rPr sz="1200" b="0" i="1">
                <a:solidFill>
                  <a:srgbClr val="2251FF"/>
                </a:solidFill>
                <a:latin typeface="Arial"/>
              </a:rPr>
              <a:t>What is happening?</a:t>
            </a:r>
          </a:p>
          <a:p>
            <a:pPr algn="l">
              <a:lnSpc>
                <a:spcPct val="120000"/>
              </a:lnSpc>
              <a:spcBef>
                <a:spcPts val="200"/>
              </a:spcBef>
              <a:spcAft>
                <a:spcPts val="400"/>
              </a:spcAft>
            </a:pPr>
            <a:r>
              <a:rPr sz="1100" b="0" i="0">
                <a:solidFill>
                  <a:srgbClr val="717D89"/>
                </a:solidFill>
                <a:latin typeface="Arial"/>
              </a:rPr>
              <a:t>Real-time integration of Bosch India's ERP, MES, CRM, and supplier data for a unified operational view.</a:t>
            </a:r>
          </a:p>
        </p:txBody>
      </p:sp>
      <p:sp>
        <p:nvSpPr>
          <p:cNvPr id="12" name="Rectangle 11"/>
          <p:cNvSpPr/>
          <p:nvPr/>
        </p:nvSpPr>
        <p:spPr>
          <a:xfrm>
            <a:off x="777240" y="2816352"/>
            <a:ext cx="10637215" cy="932688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Rectangle 12"/>
          <p:cNvSpPr/>
          <p:nvPr/>
        </p:nvSpPr>
        <p:spPr>
          <a:xfrm>
            <a:off x="777240" y="2816352"/>
            <a:ext cx="868680" cy="932688"/>
          </a:xfrm>
          <a:prstGeom prst="rect">
            <a:avLst/>
          </a:prstGeom>
          <a:solidFill>
            <a:srgbClr val="0B2B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777240" y="2816352"/>
            <a:ext cx="868680" cy="93268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2600" b="1" i="0">
                <a:solidFill>
                  <a:srgbClr val="FFFFFF"/>
                </a:solidFill>
                <a:latin typeface="Arial"/>
              </a:rPr>
              <a:t>02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874519" y="2944368"/>
            <a:ext cx="9265615" cy="74980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600" b="1" i="0">
                <a:solidFill>
                  <a:srgbClr val="051C2C"/>
                </a:solidFill>
                <a:latin typeface="Arial"/>
              </a:rPr>
              <a:t>Knowledge Graph    </a:t>
            </a:r>
            <a:r>
              <a:rPr sz="1200" b="0" i="1">
                <a:solidFill>
                  <a:srgbClr val="2251FF"/>
                </a:solidFill>
                <a:latin typeface="Arial"/>
              </a:rPr>
              <a:t>Why is it happening?</a:t>
            </a:r>
          </a:p>
          <a:p>
            <a:pPr algn="l">
              <a:lnSpc>
                <a:spcPct val="120000"/>
              </a:lnSpc>
              <a:spcBef>
                <a:spcPts val="200"/>
              </a:spcBef>
              <a:spcAft>
                <a:spcPts val="400"/>
              </a:spcAft>
            </a:pPr>
            <a:r>
              <a:rPr sz="1100" b="0" i="0">
                <a:solidFill>
                  <a:srgbClr val="717D89"/>
                </a:solidFill>
                <a:latin typeface="Arial"/>
              </a:rPr>
              <a:t>Model complex relationships—assets, vendors, processes, and events—across the manufacturing and supply chain ecosystem.</a:t>
            </a:r>
          </a:p>
        </p:txBody>
      </p:sp>
      <p:sp>
        <p:nvSpPr>
          <p:cNvPr id="16" name="Rectangle 15"/>
          <p:cNvSpPr/>
          <p:nvPr/>
        </p:nvSpPr>
        <p:spPr>
          <a:xfrm>
            <a:off x="777240" y="3867911"/>
            <a:ext cx="10637215" cy="932688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Rectangle 16"/>
          <p:cNvSpPr/>
          <p:nvPr/>
        </p:nvSpPr>
        <p:spPr>
          <a:xfrm>
            <a:off x="777240" y="3867911"/>
            <a:ext cx="868680" cy="932688"/>
          </a:xfrm>
          <a:prstGeom prst="rect">
            <a:avLst/>
          </a:prstGeom>
          <a:solidFill>
            <a:srgbClr val="1450C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777240" y="3867911"/>
            <a:ext cx="868680" cy="93268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2600" b="1" i="0">
                <a:solidFill>
                  <a:srgbClr val="FFFFFF"/>
                </a:solidFill>
                <a:latin typeface="Arial"/>
              </a:rPr>
              <a:t>03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874519" y="3995927"/>
            <a:ext cx="9265615" cy="74980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600" b="1" i="0">
                <a:solidFill>
                  <a:srgbClr val="051C2C"/>
                </a:solidFill>
                <a:latin typeface="Arial"/>
              </a:rPr>
              <a:t>AI Copilot    </a:t>
            </a:r>
            <a:r>
              <a:rPr sz="1200" b="0" i="1">
                <a:solidFill>
                  <a:srgbClr val="2251FF"/>
                </a:solidFill>
                <a:latin typeface="Arial"/>
              </a:rPr>
              <a:t>Tell me, in plain language</a:t>
            </a:r>
          </a:p>
          <a:p>
            <a:pPr algn="l">
              <a:lnSpc>
                <a:spcPct val="120000"/>
              </a:lnSpc>
              <a:spcBef>
                <a:spcPts val="200"/>
              </a:spcBef>
              <a:spcAft>
                <a:spcPts val="400"/>
              </a:spcAft>
            </a:pPr>
            <a:r>
              <a:rPr sz="1100" b="0" i="0">
                <a:solidFill>
                  <a:srgbClr val="717D89"/>
                </a:solidFill>
                <a:latin typeface="Arial"/>
              </a:rPr>
              <a:t>Conversational interface to Bosch’s business and operational data, grounded in enterprise context.</a:t>
            </a:r>
          </a:p>
        </p:txBody>
      </p:sp>
      <p:sp>
        <p:nvSpPr>
          <p:cNvPr id="20" name="Rectangle 19"/>
          <p:cNvSpPr/>
          <p:nvPr/>
        </p:nvSpPr>
        <p:spPr>
          <a:xfrm>
            <a:off x="777240" y="4919472"/>
            <a:ext cx="10637215" cy="932688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ectangle 20"/>
          <p:cNvSpPr/>
          <p:nvPr/>
        </p:nvSpPr>
        <p:spPr>
          <a:xfrm>
            <a:off x="777240" y="4919472"/>
            <a:ext cx="868680" cy="932688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777240" y="4919472"/>
            <a:ext cx="868680" cy="93268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2600" b="1" i="0">
                <a:solidFill>
                  <a:srgbClr val="FFFFFF"/>
                </a:solidFill>
                <a:latin typeface="Arial"/>
              </a:rPr>
              <a:t>04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1874519" y="5047488"/>
            <a:ext cx="9265615" cy="74980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600" b="1" i="0">
                <a:solidFill>
                  <a:srgbClr val="051C2C"/>
                </a:solidFill>
                <a:latin typeface="Arial"/>
              </a:rPr>
              <a:t>Agent Factory    </a:t>
            </a:r>
            <a:r>
              <a:rPr sz="1200" b="0" i="1">
                <a:solidFill>
                  <a:srgbClr val="2251FF"/>
                </a:solidFill>
                <a:latin typeface="Arial"/>
              </a:rPr>
              <a:t>Don’t just tell me—fix it</a:t>
            </a:r>
          </a:p>
          <a:p>
            <a:pPr algn="l">
              <a:lnSpc>
                <a:spcPct val="120000"/>
              </a:lnSpc>
              <a:spcBef>
                <a:spcPts val="200"/>
              </a:spcBef>
              <a:spcAft>
                <a:spcPts val="400"/>
              </a:spcAft>
            </a:pPr>
            <a:r>
              <a:rPr sz="1100" b="0" i="0">
                <a:solidFill>
                  <a:srgbClr val="717D89"/>
                </a:solidFill>
                <a:latin typeface="Arial"/>
              </a:rPr>
              <a:t>Autonomous, policy-driven agents to close the loop—triggering workflows, alerts, and system updates.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777240" y="6144768"/>
            <a:ext cx="10637215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750" b="0" i="0">
                <a:solidFill>
                  <a:srgbClr val="9DA8B3"/>
                </a:solidFill>
                <a:latin typeface="Arial"/>
              </a:rPr>
              <a:t>Source: SCIKIQ reference architecture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9DA8B3"/>
                </a:solidFill>
                <a:latin typeface="Arial"/>
              </a:rPr>
              <a:t>CONTEXT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1" i="0">
                <a:solidFill>
                  <a:srgbClr val="2251FF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PROOF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VALUE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9DA8B3"/>
                </a:solidFill>
                <a:latin typeface="Arial"/>
              </a:rPr>
              <a:t>9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2251FF"/>
                </a:solidFill>
                <a:latin typeface="Arial"/>
              </a:rPr>
              <a:t>SCIKIQ</a:t>
            </a:r>
            <a:r>
              <a:rPr sz="800" b="0" i="0">
                <a:solidFill>
                  <a:srgbClr val="717D89"/>
                </a:solidFill>
                <a:latin typeface="Arial"/>
              </a:rPr>
              <a:t>  ×  Bosch India   |   Confidential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" y="658368"/>
            <a:ext cx="10637215" cy="868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2200" b="1" i="0">
                <a:solidFill>
                  <a:srgbClr val="051C2C"/>
                </a:solidFill>
                <a:latin typeface="Arial"/>
              </a:rPr>
              <a:t>How we unify Bosch India's data into one business 360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777240" y="1481328"/>
            <a:ext cx="10637215" cy="0"/>
          </a:xfrm>
          <a:prstGeom prst="bentConnector3">
            <a:avLst/>
          </a:prstGeom>
          <a:ln w="19050">
            <a:solidFill>
              <a:srgbClr val="051C2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777240" y="1645920"/>
            <a:ext cx="29260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1" i="0">
                <a:solidFill>
                  <a:srgbClr val="717D89"/>
                </a:solidFill>
                <a:latin typeface="Arial"/>
              </a:rPr>
              <a:t>SYSTEMS TODAY — SILOED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160520" y="1645920"/>
            <a:ext cx="3840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1" i="0">
                <a:solidFill>
                  <a:srgbClr val="2251FF"/>
                </a:solidFill>
                <a:latin typeface="Arial"/>
              </a:rPr>
              <a:t>UNIFY · NO DATA MOVEMENT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458200" y="1645920"/>
            <a:ext cx="295625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1" i="0">
                <a:solidFill>
                  <a:srgbClr val="2251FF"/>
                </a:solidFill>
                <a:latin typeface="Arial"/>
              </a:rPr>
              <a:t>BUSINESS 360s — ENTITIES</a:t>
            </a:r>
          </a:p>
        </p:txBody>
      </p:sp>
      <p:sp>
        <p:nvSpPr>
          <p:cNvPr id="11" name="Right Arrow 10"/>
          <p:cNvSpPr/>
          <p:nvPr/>
        </p:nvSpPr>
        <p:spPr>
          <a:xfrm>
            <a:off x="3758183" y="3410712"/>
            <a:ext cx="347472" cy="292608"/>
          </a:xfrm>
          <a:prstGeom prst="rightArrow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ight Arrow 11"/>
          <p:cNvSpPr/>
          <p:nvPr/>
        </p:nvSpPr>
        <p:spPr>
          <a:xfrm>
            <a:off x="8055864" y="3410712"/>
            <a:ext cx="347472" cy="292608"/>
          </a:xfrm>
          <a:prstGeom prst="rightArrow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Rectangle 12"/>
          <p:cNvSpPr/>
          <p:nvPr/>
        </p:nvSpPr>
        <p:spPr>
          <a:xfrm>
            <a:off x="777240" y="1956816"/>
            <a:ext cx="2926080" cy="3200400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777240" y="1956816"/>
            <a:ext cx="2926080" cy="54864"/>
          </a:xfrm>
          <a:prstGeom prst="rect">
            <a:avLst/>
          </a:prstGeom>
          <a:solidFill>
            <a:srgbClr val="717D8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941832" y="2157984"/>
            <a:ext cx="2596896" cy="281178"/>
          </a:xfrm>
          <a:prstGeom prst="rect">
            <a:avLst/>
          </a:prstGeom>
          <a:solidFill>
            <a:srgbClr val="FFFFFF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1088136" y="2157984"/>
            <a:ext cx="2340864" cy="28117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0" i="0">
                <a:solidFill>
                  <a:srgbClr val="051C2C"/>
                </a:solidFill>
                <a:latin typeface="Arial"/>
              </a:rPr>
              <a:t>SAP ERP</a:t>
            </a:r>
          </a:p>
        </p:txBody>
      </p:sp>
      <p:sp>
        <p:nvSpPr>
          <p:cNvPr id="17" name="Rectangle 16"/>
          <p:cNvSpPr/>
          <p:nvPr/>
        </p:nvSpPr>
        <p:spPr>
          <a:xfrm>
            <a:off x="941832" y="2512314"/>
            <a:ext cx="2596896" cy="281178"/>
          </a:xfrm>
          <a:prstGeom prst="rect">
            <a:avLst/>
          </a:prstGeom>
          <a:solidFill>
            <a:srgbClr val="FFFFFF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1088136" y="2512314"/>
            <a:ext cx="2340864" cy="28117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0" i="0">
                <a:solidFill>
                  <a:srgbClr val="051C2C"/>
                </a:solidFill>
                <a:latin typeface="Arial"/>
              </a:rPr>
              <a:t>MES (Manufacturing Execution System)</a:t>
            </a:r>
          </a:p>
        </p:txBody>
      </p:sp>
      <p:sp>
        <p:nvSpPr>
          <p:cNvPr id="19" name="Rectangle 18"/>
          <p:cNvSpPr/>
          <p:nvPr/>
        </p:nvSpPr>
        <p:spPr>
          <a:xfrm>
            <a:off x="941832" y="2866644"/>
            <a:ext cx="2596896" cy="281178"/>
          </a:xfrm>
          <a:prstGeom prst="rect">
            <a:avLst/>
          </a:prstGeom>
          <a:solidFill>
            <a:srgbClr val="FFFFFF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1088136" y="2866644"/>
            <a:ext cx="2340864" cy="28117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0" i="0">
                <a:solidFill>
                  <a:srgbClr val="051C2C"/>
                </a:solidFill>
                <a:latin typeface="Arial"/>
              </a:rPr>
              <a:t>QMS (Quality Management System)</a:t>
            </a:r>
          </a:p>
        </p:txBody>
      </p:sp>
      <p:sp>
        <p:nvSpPr>
          <p:cNvPr id="21" name="Rectangle 20"/>
          <p:cNvSpPr/>
          <p:nvPr/>
        </p:nvSpPr>
        <p:spPr>
          <a:xfrm>
            <a:off x="941832" y="3220974"/>
            <a:ext cx="2596896" cy="281178"/>
          </a:xfrm>
          <a:prstGeom prst="rect">
            <a:avLst/>
          </a:prstGeom>
          <a:solidFill>
            <a:srgbClr val="FFFFFF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1088136" y="3220974"/>
            <a:ext cx="2340864" cy="28117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0" i="0">
                <a:solidFill>
                  <a:srgbClr val="051C2C"/>
                </a:solidFill>
                <a:latin typeface="Arial"/>
              </a:rPr>
              <a:t>SRM (Supplier Relationship Management)</a:t>
            </a:r>
          </a:p>
        </p:txBody>
      </p:sp>
      <p:sp>
        <p:nvSpPr>
          <p:cNvPr id="23" name="Rectangle 22"/>
          <p:cNvSpPr/>
          <p:nvPr/>
        </p:nvSpPr>
        <p:spPr>
          <a:xfrm>
            <a:off x="941832" y="3575304"/>
            <a:ext cx="2596896" cy="281178"/>
          </a:xfrm>
          <a:prstGeom prst="rect">
            <a:avLst/>
          </a:prstGeom>
          <a:solidFill>
            <a:srgbClr val="FFFFFF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1088136" y="3575304"/>
            <a:ext cx="2340864" cy="28117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0" i="0">
                <a:solidFill>
                  <a:srgbClr val="051C2C"/>
                </a:solidFill>
                <a:latin typeface="Arial"/>
              </a:rPr>
              <a:t>CRM (Customer Relationship Management)</a:t>
            </a:r>
          </a:p>
        </p:txBody>
      </p:sp>
      <p:sp>
        <p:nvSpPr>
          <p:cNvPr id="25" name="Rectangle 24"/>
          <p:cNvSpPr/>
          <p:nvPr/>
        </p:nvSpPr>
        <p:spPr>
          <a:xfrm>
            <a:off x="941832" y="3929634"/>
            <a:ext cx="2596896" cy="281178"/>
          </a:xfrm>
          <a:prstGeom prst="rect">
            <a:avLst/>
          </a:prstGeom>
          <a:solidFill>
            <a:srgbClr val="FFFFFF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1088136" y="3929634"/>
            <a:ext cx="2340864" cy="28117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0" i="0">
                <a:solidFill>
                  <a:srgbClr val="051C2C"/>
                </a:solidFill>
                <a:latin typeface="Arial"/>
              </a:rPr>
              <a:t>CMMS (Maintenance Management)</a:t>
            </a:r>
          </a:p>
        </p:txBody>
      </p:sp>
      <p:sp>
        <p:nvSpPr>
          <p:cNvPr id="27" name="Rectangle 26"/>
          <p:cNvSpPr/>
          <p:nvPr/>
        </p:nvSpPr>
        <p:spPr>
          <a:xfrm>
            <a:off x="941832" y="4283964"/>
            <a:ext cx="2596896" cy="281178"/>
          </a:xfrm>
          <a:prstGeom prst="rect">
            <a:avLst/>
          </a:prstGeom>
          <a:solidFill>
            <a:srgbClr val="FFFFFF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TextBox 27"/>
          <p:cNvSpPr txBox="1"/>
          <p:nvPr/>
        </p:nvSpPr>
        <p:spPr>
          <a:xfrm>
            <a:off x="1088136" y="4283964"/>
            <a:ext cx="2340864" cy="28117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0" i="0">
                <a:solidFill>
                  <a:srgbClr val="051C2C"/>
                </a:solidFill>
                <a:latin typeface="Arial"/>
              </a:rPr>
              <a:t>IoT Sensor Data</a:t>
            </a:r>
          </a:p>
        </p:txBody>
      </p:sp>
      <p:sp>
        <p:nvSpPr>
          <p:cNvPr id="29" name="Rectangle 28"/>
          <p:cNvSpPr/>
          <p:nvPr/>
        </p:nvSpPr>
        <p:spPr>
          <a:xfrm>
            <a:off x="941832" y="4638294"/>
            <a:ext cx="2596896" cy="281178"/>
          </a:xfrm>
          <a:prstGeom prst="rect">
            <a:avLst/>
          </a:prstGeom>
          <a:solidFill>
            <a:srgbClr val="FFFFFF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TextBox 29"/>
          <p:cNvSpPr txBox="1"/>
          <p:nvPr/>
        </p:nvSpPr>
        <p:spPr>
          <a:xfrm>
            <a:off x="1088136" y="4638294"/>
            <a:ext cx="2340864" cy="28117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0" i="0">
                <a:solidFill>
                  <a:srgbClr val="051C2C"/>
                </a:solidFill>
                <a:latin typeface="Arial"/>
              </a:rPr>
              <a:t>Export Order Management</a:t>
            </a:r>
          </a:p>
        </p:txBody>
      </p:sp>
      <p:sp>
        <p:nvSpPr>
          <p:cNvPr id="31" name="Rectangle 30"/>
          <p:cNvSpPr/>
          <p:nvPr/>
        </p:nvSpPr>
        <p:spPr>
          <a:xfrm>
            <a:off x="4160520" y="1956816"/>
            <a:ext cx="3840480" cy="3200400"/>
          </a:xfrm>
          <a:prstGeom prst="rect">
            <a:avLst/>
          </a:prstGeom>
          <a:solidFill>
            <a:srgbClr val="051C2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TextBox 31"/>
          <p:cNvSpPr txBox="1"/>
          <p:nvPr/>
        </p:nvSpPr>
        <p:spPr>
          <a:xfrm>
            <a:off x="4416552" y="2103120"/>
            <a:ext cx="3383280" cy="64465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300" b="1" i="0">
                <a:solidFill>
                  <a:srgbClr val="FFFFFF"/>
                </a:solidFill>
                <a:latin typeface="Arial"/>
              </a:rPr>
              <a:t>Connect</a:t>
            </a:r>
          </a:p>
          <a:p>
            <a:pPr algn="l">
              <a:lnSpc>
                <a:spcPct val="118000"/>
              </a:lnSpc>
              <a:spcBef>
                <a:spcPts val="200"/>
              </a:spcBef>
              <a:spcAft>
                <a:spcPts val="400"/>
              </a:spcAft>
            </a:pPr>
            <a:r>
              <a:rPr sz="1000" b="0" i="0">
                <a:solidFill>
                  <a:srgbClr val="C4D0DC"/>
                </a:solidFill>
                <a:latin typeface="Arial"/>
              </a:rPr>
              <a:t>200+ pre-built connectors rapidly ingest data from SAP, MES, QMS, SRM, CRM, and IoT sensors across all Bosch India plants.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4416552" y="2857500"/>
            <a:ext cx="3383280" cy="64465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300" b="1" i="0">
                <a:solidFill>
                  <a:srgbClr val="FFFFFF"/>
                </a:solidFill>
                <a:latin typeface="Arial"/>
              </a:rPr>
              <a:t>Contextualize</a:t>
            </a:r>
          </a:p>
          <a:p>
            <a:pPr algn="l">
              <a:lnSpc>
                <a:spcPct val="118000"/>
              </a:lnSpc>
              <a:spcBef>
                <a:spcPts val="200"/>
              </a:spcBef>
              <a:spcAft>
                <a:spcPts val="400"/>
              </a:spcAft>
            </a:pPr>
            <a:r>
              <a:rPr sz="1000" b="0" i="0">
                <a:solidFill>
                  <a:srgbClr val="C4D0DC"/>
                </a:solidFill>
                <a:latin typeface="Arial"/>
              </a:rPr>
              <a:t>Business concepts—assets, orders, suppliers, customers—are mapped and enriched with metadata and context for each line of business.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4416552" y="3611880"/>
            <a:ext cx="3383280" cy="64465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300" b="1" i="0">
                <a:solidFill>
                  <a:srgbClr val="FFFFFF"/>
                </a:solidFill>
                <a:latin typeface="Arial"/>
              </a:rPr>
              <a:t>Resolve &amp; model</a:t>
            </a:r>
          </a:p>
          <a:p>
            <a:pPr algn="l">
              <a:lnSpc>
                <a:spcPct val="118000"/>
              </a:lnSpc>
              <a:spcBef>
                <a:spcPts val="200"/>
              </a:spcBef>
              <a:spcAft>
                <a:spcPts val="400"/>
              </a:spcAft>
            </a:pPr>
            <a:r>
              <a:rPr sz="1000" b="0" i="0">
                <a:solidFill>
                  <a:srgbClr val="C4D0DC"/>
                </a:solidFill>
                <a:latin typeface="Arial"/>
              </a:rPr>
              <a:t>Entity resolution unifies records (e.g., supplier, asset, customer) across systems; relationships are modeled for 360° visibility.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4416552" y="4366260"/>
            <a:ext cx="3383280" cy="64465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300" b="1" i="0">
                <a:solidFill>
                  <a:srgbClr val="FFFFFF"/>
                </a:solidFill>
                <a:latin typeface="Arial"/>
              </a:rPr>
              <a:t>Govern</a:t>
            </a:r>
          </a:p>
          <a:p>
            <a:pPr algn="l">
              <a:lnSpc>
                <a:spcPct val="118000"/>
              </a:lnSpc>
              <a:spcBef>
                <a:spcPts val="200"/>
              </a:spcBef>
              <a:spcAft>
                <a:spcPts val="400"/>
              </a:spcAft>
            </a:pPr>
            <a:r>
              <a:rPr sz="1000" b="0" i="0">
                <a:solidFill>
                  <a:srgbClr val="C4D0DC"/>
                </a:solidFill>
                <a:latin typeface="Arial"/>
              </a:rPr>
              <a:t>Lineage, access controls, and compliance rules are enforced at every step—ensuring trusted, auditable data.</a:t>
            </a:r>
          </a:p>
        </p:txBody>
      </p:sp>
      <p:sp>
        <p:nvSpPr>
          <p:cNvPr id="36" name="Rectangle 35"/>
          <p:cNvSpPr/>
          <p:nvPr/>
        </p:nvSpPr>
        <p:spPr>
          <a:xfrm>
            <a:off x="8458200" y="1956816"/>
            <a:ext cx="2956255" cy="3200400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" name="Rectangle 36"/>
          <p:cNvSpPr/>
          <p:nvPr/>
        </p:nvSpPr>
        <p:spPr>
          <a:xfrm>
            <a:off x="8458200" y="1956816"/>
            <a:ext cx="2956255" cy="54864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" name="TextBox 37"/>
          <p:cNvSpPr txBox="1"/>
          <p:nvPr/>
        </p:nvSpPr>
        <p:spPr>
          <a:xfrm>
            <a:off x="8641080" y="2121408"/>
            <a:ext cx="2608783" cy="539496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1" i="0">
                <a:solidFill>
                  <a:srgbClr val="0B2B45"/>
                </a:solidFill>
                <a:latin typeface="Arial"/>
              </a:rPr>
              <a:t>Customer 360</a:t>
            </a:r>
          </a:p>
          <a:p>
            <a:pPr algn="l">
              <a:lnSpc>
                <a:spcPct val="105000"/>
              </a:lnSpc>
              <a:spcBef>
                <a:spcPts val="100"/>
              </a:spcBef>
              <a:spcAft>
                <a:spcPts val="400"/>
              </a:spcAft>
            </a:pPr>
            <a:r>
              <a:rPr sz="900" b="0" i="0">
                <a:solidFill>
                  <a:srgbClr val="717D89"/>
                </a:solidFill>
                <a:latin typeface="Arial"/>
              </a:rPr>
              <a:t>CRM, SAP, QMS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8641080" y="2706624"/>
            <a:ext cx="2608783" cy="539496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1" i="0">
                <a:solidFill>
                  <a:srgbClr val="0B2B45"/>
                </a:solidFill>
                <a:latin typeface="Arial"/>
              </a:rPr>
              <a:t>Asset 360</a:t>
            </a:r>
          </a:p>
          <a:p>
            <a:pPr algn="l">
              <a:lnSpc>
                <a:spcPct val="105000"/>
              </a:lnSpc>
              <a:spcBef>
                <a:spcPts val="100"/>
              </a:spcBef>
              <a:spcAft>
                <a:spcPts val="400"/>
              </a:spcAft>
            </a:pPr>
            <a:r>
              <a:rPr sz="900" b="0" i="0">
                <a:solidFill>
                  <a:srgbClr val="717D89"/>
                </a:solidFill>
                <a:latin typeface="Arial"/>
              </a:rPr>
              <a:t>MES, CMMS, IoT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8641080" y="3291840"/>
            <a:ext cx="2608783" cy="539496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1" i="0">
                <a:solidFill>
                  <a:srgbClr val="0B2B45"/>
                </a:solidFill>
                <a:latin typeface="Arial"/>
              </a:rPr>
              <a:t>Supplier 360</a:t>
            </a:r>
          </a:p>
          <a:p>
            <a:pPr algn="l">
              <a:lnSpc>
                <a:spcPct val="105000"/>
              </a:lnSpc>
              <a:spcBef>
                <a:spcPts val="100"/>
              </a:spcBef>
              <a:spcAft>
                <a:spcPts val="400"/>
              </a:spcAft>
            </a:pPr>
            <a:r>
              <a:rPr sz="900" b="0" i="0">
                <a:solidFill>
                  <a:srgbClr val="717D89"/>
                </a:solidFill>
                <a:latin typeface="Arial"/>
              </a:rPr>
              <a:t>SRM, SAP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8641080" y="3877056"/>
            <a:ext cx="2608783" cy="539496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1" i="0">
                <a:solidFill>
                  <a:srgbClr val="0B2B45"/>
                </a:solidFill>
                <a:latin typeface="Arial"/>
              </a:rPr>
              <a:t>Order 360</a:t>
            </a:r>
          </a:p>
          <a:p>
            <a:pPr algn="l">
              <a:lnSpc>
                <a:spcPct val="105000"/>
              </a:lnSpc>
              <a:spcBef>
                <a:spcPts val="100"/>
              </a:spcBef>
              <a:spcAft>
                <a:spcPts val="400"/>
              </a:spcAft>
            </a:pPr>
            <a:r>
              <a:rPr sz="900" b="0" i="0">
                <a:solidFill>
                  <a:srgbClr val="717D89"/>
                </a:solidFill>
                <a:latin typeface="Arial"/>
              </a:rPr>
              <a:t>SAP, MES, Export Mgmt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8641080" y="4462272"/>
            <a:ext cx="2608783" cy="539496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1" i="0">
                <a:solidFill>
                  <a:srgbClr val="0B2B45"/>
                </a:solidFill>
                <a:latin typeface="Arial"/>
              </a:rPr>
              <a:t>Quality 360</a:t>
            </a:r>
          </a:p>
          <a:p>
            <a:pPr algn="l">
              <a:lnSpc>
                <a:spcPct val="105000"/>
              </a:lnSpc>
              <a:spcBef>
                <a:spcPts val="100"/>
              </a:spcBef>
              <a:spcAft>
                <a:spcPts val="400"/>
              </a:spcAft>
            </a:pPr>
            <a:r>
              <a:rPr sz="900" b="0" i="0">
                <a:solidFill>
                  <a:srgbClr val="717D89"/>
                </a:solidFill>
                <a:latin typeface="Arial"/>
              </a:rPr>
              <a:t>QMS, MES</a:t>
            </a:r>
          </a:p>
        </p:txBody>
      </p:sp>
      <p:sp>
        <p:nvSpPr>
          <p:cNvPr id="43" name="Rectangle 42"/>
          <p:cNvSpPr/>
          <p:nvPr/>
        </p:nvSpPr>
        <p:spPr>
          <a:xfrm>
            <a:off x="777240" y="5266944"/>
            <a:ext cx="10637215" cy="457200"/>
          </a:xfrm>
          <a:prstGeom prst="rect">
            <a:avLst/>
          </a:prstGeom>
          <a:solidFill>
            <a:srgbClr val="E9EEFE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4" name="Rectangle 43"/>
          <p:cNvSpPr/>
          <p:nvPr/>
        </p:nvSpPr>
        <p:spPr>
          <a:xfrm>
            <a:off x="777240" y="5266944"/>
            <a:ext cx="54864" cy="45720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5" name="TextBox 44"/>
          <p:cNvSpPr txBox="1"/>
          <p:nvPr/>
        </p:nvSpPr>
        <p:spPr>
          <a:xfrm>
            <a:off x="960120" y="5266944"/>
            <a:ext cx="10271455" cy="4572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0" i="0">
                <a:solidFill>
                  <a:srgbClr val="051C2C"/>
                </a:solidFill>
                <a:latin typeface="Arial"/>
              </a:rPr>
              <a:t>These 360s are linked in the SCIKIQ Knowledge Graph, powering root-cause analysis and AI-driven recommendations.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777240" y="6144768"/>
            <a:ext cx="10637215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750" b="0" i="0">
                <a:solidFill>
                  <a:srgbClr val="9DA8B3"/>
                </a:solidFill>
                <a:latin typeface="Arial"/>
              </a:rPr>
              <a:t>Source: SCIKIQ Enterprise 360 build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