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640080"/>
            <a:ext cx="10637215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3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1300" b="1" i="0">
                <a:solidFill>
                  <a:srgbClr val="FFFFFF"/>
                </a:solidFill>
                <a:latin typeface="Arial"/>
              </a:rPr>
              <a:t>   ×   Client Associates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2286000"/>
            <a:ext cx="9722815" cy="2194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3400" b="1" i="0">
                <a:solidFill>
                  <a:srgbClr val="FFFFFF"/>
                </a:solidFill>
                <a:latin typeface="Arial"/>
              </a:rPr>
              <a:t>Activate Client Associates’ edge with AI-ready, unified wealth intelligence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4754880"/>
            <a:ext cx="92656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SCIKIQ transforms fragmented client, asset, and portfolio data into actionable intelligence and autonomous execution, empowering Client Associates to scale differentiated, compliant wealth solutions for HNW and UHNW clients across India.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217920"/>
            <a:ext cx="1063721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 i="0">
                <a:solidFill>
                  <a:srgbClr val="9DA8B3"/>
                </a:solidFill>
                <a:latin typeface="Arial"/>
              </a:rPr>
              <a:t>Point of view   |   Prepared for Managing Partner, CTO, Head of Wealth Advisory, COO, Digital Transformation Lead   |   Confidential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Client Associates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Traced end to end: one operational signal becomes a quantified revenue impact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Market volatility hits mid-cap equities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382469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592781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684221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SEBI sectoral limit breached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4198010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08322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99762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Compliance alert triggered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6013551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223863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15303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04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Advisor reviews options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7829092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039404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130844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05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Agent executes portfolio rebalancing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9644634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9854946" y="2267712"/>
            <a:ext cx="1559509" cy="100584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946386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06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Loss contained, client trust preserved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7240" y="3685032"/>
            <a:ext cx="10637215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Read left to right: Mid-cap index drops 8.4%, impacting portfolios with high exposure.</a:t>
            </a:r>
          </a:p>
          <a:p>
            <a:pPr algn="l"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</a:pPr>
            <a:r>
              <a:rPr sz="1250" b="1" i="0">
                <a:solidFill>
                  <a:srgbClr val="D83A34"/>
                </a:solidFill>
                <a:latin typeface="Arial"/>
              </a:rPr>
              <a:t>₹7.5 Cr loss avoided; client notified, churn risk stabilized.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Illustrative, grounded in the company's operating model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11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Client Associates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Leadership gets one live, trusted view of Client Associates — every number traceable to its cause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AUM (ASSETS UNDER MANAGEMENT)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₹21,500 Cr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16845B"/>
                </a:solidFill>
                <a:latin typeface="Arial"/>
              </a:rPr>
              <a:t>▲ +3.2%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05123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505123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88003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CLIENT CHURN RATE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1.4%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B87A12"/>
                </a:solidFill>
                <a:latin typeface="Arial"/>
              </a:rPr>
              <a:t>● +0.4%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33007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33007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15887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PORTFOLIO DRAWDOWN (3M)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₹94 Cr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D83A34"/>
                </a:solidFill>
                <a:latin typeface="Arial"/>
              </a:rPr>
              <a:t>▼ +₹18 Cr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960891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960891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3771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COMPLIANCE BREACHES (YTD)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2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B87A12"/>
                </a:solidFill>
                <a:latin typeface="Arial"/>
              </a:rPr>
              <a:t>● +2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3730752"/>
            <a:ext cx="10637215" cy="1143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3730752"/>
            <a:ext cx="45720" cy="114300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5840" y="3867912"/>
            <a:ext cx="101800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ROOT CAUSE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051C2C"/>
                </a:solidFill>
                <a:latin typeface="Arial"/>
              </a:rPr>
              <a:t>Concentration risk in a top UHNW client’s portfolio triggers a drawdown and compliance alert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1200" b="1" i="0">
                <a:solidFill>
                  <a:srgbClr val="16845B"/>
                </a:solidFill>
                <a:latin typeface="Arial"/>
              </a:rPr>
              <a:t>→ Agent auto-rebalances the portfolio and notifies the advisor, protecting ₹7.5 Cr in potential loss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control tower (illustrative)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Client Associates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PROOF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SCIKIQ, and why now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Client Associates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Proven at enterprise scale — recognised, deployed, and referenceable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TRACK RECORD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Among the top augmented-BI platforms (Forrester)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NASSCOM Top-10 Deep-Tech Startup (India)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Featured at MWC Barcelona &amp; AWS re:Invent for GenAI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World's first GenAI fare-rule engine for an international airline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Powers a global logistics &amp; supply-chain leader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200+ pre-built connectors · India · USA · UAE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4447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WHY NOT THE ALTERNATIVES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24447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/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building it yourself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85% faster integration and 90% lower IT cost—no-code, AI-first platform means business teams see value in weeks, not years, without the risk and resource drain of custom projects.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point tools &amp; dashboards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Goes beyond dashboards—unifies, contextualizes, and activates data for autonomous action, not just reporting. No more swivel-chair between PMS, CRM, and compliance tools.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generic data fabrics / lakes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Purpose-built for wealth management: entity 360s, compliance graphing, and agent automation out-of-the-box—no need for costly, endless data modeling.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raw LLMs/chatbots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Answers and actions are grounded in real, governed data—ensuring compliance, explainability, and trust, not hallucinated text.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SCIKIQ; Forrester; NASSCOM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Client Associates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VALUE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Where it pays off across the business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Client Associates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same context layer pays off in every function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FINANCE   ·   Finance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Real-time AUM &amp; Margin 360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Finance leaders see unified, real-time AUM, margin, and drawdown risk by client, advisor, or asset class—powering faster, data-driven decisions.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4418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414418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97298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COMPLIANCE   ·   Compliance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Automated Compliance &amp; Audit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Compliance teams trace every breach or alert to its root cause, automate reporting, and deploy agents to remediate—reducing audit cycle time by 90%.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051596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51596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34476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ADVISOR   ·   Customer 360, Advisor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Advisor &amp; Client 360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Advisors access a living 360 of each client and portfolio, with AI copilot for plain-language queries and proactive churn risk alerts.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60120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OPERATIONS   ·   Operations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Onboarding &amp; Integration Automation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Ops teams automate client onboarding, KYC, and data reconciliation—cutting cycle time and manual effort by 70%.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4 Agent Factory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414418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414418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97298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LEADERSHIP   ·   Enterprise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Growth &amp; Expansion Control Tower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Leadership gets a control tower view of growth, margin, compliance, and client experience—enabling rapid, data-driven expansion to new markets.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 · 4 Agent Factory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Client Associates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PLAN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Stakeholders, ambition, and the 90-day path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Client Associates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Five personas own the decision — here is what moves each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564315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167335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PERSONA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46120" y="167335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DECISION THEY OWN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15000" y="1673352"/>
            <a:ext cx="446501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WHAT MOVES THEM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408615" y="1673352"/>
            <a:ext cx="9144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ENGAGE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2237667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4" name="Connector 13"/>
          <p:cNvCxnSpPr/>
          <p:nvPr/>
        </p:nvCxnSpPr>
        <p:spPr>
          <a:xfrm>
            <a:off x="777240" y="2237667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14400" y="2237667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Chief Technology Officer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CHAMPION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46120" y="2237667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Accelerating digital transformation, integrati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15000" y="2237667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unifies all data sources and enables AI-driven insights without code, letting you deliver next-gen advisory faster and at lower cost.”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394899" y="2364377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797235" y="2237667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777240" y="2801982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280198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Co-Founder / Managing Partner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46120" y="280198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Sustaining growth, client trust, and competiti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15000" y="2801982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lets CA activate data for differentiated, insight-led client experiences and rapid product innovation—at scale.”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394899" y="2928692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797235" y="2801982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3366298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27" name="Connector 26"/>
          <p:cNvCxnSpPr/>
          <p:nvPr/>
        </p:nvCxnSpPr>
        <p:spPr>
          <a:xfrm>
            <a:off x="777240" y="3366298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914400" y="3366298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Co-Founder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46120" y="3366298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Delivering superior client outcomes, proactive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15000" y="3366298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“With SCIKIQ, your teams get a real-time, contextualized view of every client and portfolio—enabling smarter, faster decisions.”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394899" y="349300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97235" y="3366298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cxnSp>
        <p:nvCxnSpPr>
          <p:cNvPr id="33" name="Connector 32"/>
          <p:cNvCxnSpPr/>
          <p:nvPr/>
        </p:nvCxnSpPr>
        <p:spPr>
          <a:xfrm>
            <a:off x="777240" y="3930613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914400" y="3930613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Vice President HR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BLOCKER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246120" y="3930613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Change management, staff enablement, and minim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715000" y="3930613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“SCIKIQ's no-code platform empowers business teams without heavy IT retraining—driving adoption and value quickly.”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394899" y="4057323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◕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797235" y="3930613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Neutralise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77240" y="4494929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40" name="Connector 39"/>
          <p:cNvCxnSpPr/>
          <p:nvPr/>
        </p:nvCxnSpPr>
        <p:spPr>
          <a:xfrm>
            <a:off x="777240" y="4494929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914400" y="4494929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Investment Banking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246120" y="4494929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Accelerating deal origination, execution, and 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715000" y="4494929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enables rapid, data-driven deal analysis and risk flagging—giving CA an edge in India's dynamic investment landscape.”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394899" y="462163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797235" y="4494929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cxnSp>
        <p:nvCxnSpPr>
          <p:cNvPr id="46" name="Connector 45"/>
          <p:cNvCxnSpPr/>
          <p:nvPr/>
        </p:nvCxnSpPr>
        <p:spPr>
          <a:xfrm>
            <a:off x="777240" y="5059244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914400" y="5059244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Chief Compliance Officer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BLOCKER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246120" y="5059244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Regulatory compliance, audit readiness, and mi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715000" y="5059244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delivers full lineage, explainability, and automated compliance monitoring—reducing violations and audit risk.”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394899" y="5185954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◕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797235" y="5059244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Neutralise</a:t>
            </a:r>
          </a:p>
        </p:txBody>
      </p:sp>
      <p:cxnSp>
        <p:nvCxnSpPr>
          <p:cNvPr id="52" name="Connector 51"/>
          <p:cNvCxnSpPr/>
          <p:nvPr/>
        </p:nvCxnSpPr>
        <p:spPr>
          <a:xfrm>
            <a:off x="777240" y="5623560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77240" y="577900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717D89"/>
                </a:solidFill>
                <a:latin typeface="Arial"/>
              </a:rPr>
              <a:t>Engage = priority of effort to win the persona:  ● court   ◕ neutralise   ◑ inform/enable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account analysis — internal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Client Associates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Build the context layer once; compound it across Client Associates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Agent Factory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Autonomous execution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AI Copilot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Conversational intelligence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Knowledge Graph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Relationship &amp; root-cause reasoning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Enterprise 360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Unified, AI-ready data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Client Associates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 it in 90 days on one domain, then scale the backbone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36576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777240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3362858" cy="77724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60120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1 · 30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Unify and contextualize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Integrate Miles PMS, Salesforce CRM, Compliance Engine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Model top-10 client portfolios and mandates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Trace first compliance breach scenario</a:t>
            </a:r>
          </a:p>
        </p:txBody>
      </p:sp>
      <p:sp>
        <p:nvSpPr>
          <p:cNvPr id="13" name="Oval 12"/>
          <p:cNvSpPr/>
          <p:nvPr/>
        </p:nvSpPr>
        <p:spPr>
          <a:xfrm>
            <a:off x="4414418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14418" y="1993392"/>
            <a:ext cx="3362858" cy="7772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97298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2 · 60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Graph and copilot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60138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Add Fund Admin, Asset Registry, KYC/AML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Build full knowledge graph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Enable copilot Q&amp;A for leadership and advisors</a:t>
            </a:r>
          </a:p>
        </p:txBody>
      </p:sp>
      <p:sp>
        <p:nvSpPr>
          <p:cNvPr id="17" name="Oval 16"/>
          <p:cNvSpPr/>
          <p:nvPr/>
        </p:nvSpPr>
        <p:spPr>
          <a:xfrm>
            <a:off x="8051596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051596" y="1993392"/>
            <a:ext cx="3362858" cy="77724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34476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3 · 90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Agent activation &amp; scale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97316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Activate rebalancer and onboarding agents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Automate compliance and audit workflows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Quantify value in AUM, margin, and cycle time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delivery methodology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FFFF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Client Associates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CONTEXT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today’s stack can’t deliver AI value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Client Associates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The next step: a focused 90-day pilot with one executive sponsor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334A5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9722815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Unlock AI-activated, trusted wealth intelligence in 90 days.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78408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Book a 60-minute value discovery with SCIKIQ and your leadership team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14418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414418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615586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Pilot Portfolio 360 and compliance graph on your top-10 clients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51596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051596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52764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Quantify impact: margin, cycle time, compliance, and client experience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4325112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 i="0">
                <a:solidFill>
                  <a:srgbClr val="FFFFFF"/>
                </a:solidFill>
                <a:latin typeface="Arial"/>
              </a:rPr>
              <a:t>Move the needle on growth, margin, compliance, and client trust—faster than you thought possible.    </a:t>
            </a:r>
            <a:r>
              <a:rPr sz="1400" b="1" i="0">
                <a:solidFill>
                  <a:srgbClr val="00A9F4"/>
                </a:solidFill>
                <a:latin typeface="Arial"/>
              </a:rPr>
              <a:t>✉ sales@scikiq.com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2251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Client Associates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barrier to AI value is data readiness — not algorithms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~70%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enterprise data goes unused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22978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~12%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orgs are ready for agentic AI (despite ~80% investing)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68716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$2.3T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digital spend not delivering ROI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777240" y="4096512"/>
            <a:ext cx="10637215" cy="0"/>
          </a:xfrm>
          <a:prstGeom prst="bentConnector3">
            <a:avLst/>
          </a:prstGeom>
          <a:ln w="9525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77240" y="4325112"/>
            <a:ext cx="106372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051C2C"/>
                </a:solidFill>
                <a:latin typeface="Arial"/>
              </a:rPr>
              <a:t>AI isn't held back by algorithms — it's held back by data readiness.  For Client Associates, the implication is direct:</a:t>
            </a:r>
          </a:p>
          <a:p>
            <a:pPr algn="l">
              <a:lnSpc>
                <a:spcPct val="130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Unlock 85% faster data integration and 5x quicker time-to-market for new advisory products—while protecting client trust and margin in a volatile market.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Forrester; IDC; Qlik/IDC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Client Associates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APPROACH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What SCIKIQ is — and how it works for Client Associates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Client Associates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turns siloed data into AI-ready products — Connect, Curate, Control, Consume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1063721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717D89"/>
                </a:solidFill>
                <a:latin typeface="Arial"/>
              </a:rPr>
              <a:t>SCIKIQ is an AI-first, no-code data-fabric platform that unifies siloed enterprise data into AI-ready data products — for enterprise-scale intelligence and data monetization.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0120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200+ connectors — every source, no latency, no code.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276523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505123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505123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505123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Curate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88003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Contextualize, model and prepare data for every team.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6004407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233007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233007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233007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Control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15887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Governed, lineage-traced, compliant by design.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8732291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8960891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960891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960891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Consume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43771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Copilots, agents, data products and APIs that act.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Client Associates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sits on top of Client Associates’s systems as the enterprise context layer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45920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78408" y="1645920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OUTCOMES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383280" y="1773936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11880" y="1645920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Faster decisions   ·   autonomous action   ·   new revenue from data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432304"/>
            <a:ext cx="10637215" cy="676656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78408" y="2432304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ACTIVATE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83280" y="2560320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611880" y="2432304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GenAI Copilot   ·   Autonomous Agents   ·   Data Products   ·   APIs   ·   BI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218688"/>
            <a:ext cx="10637215" cy="676656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78408" y="3218688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CURATE &amp; CONTEXTUALISE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383280" y="3346704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11880" y="3218688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Business 360   ·   Contextualisation Engine   ·   Knowledge Graph   ·   Data Prep &amp; AutoML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005072"/>
            <a:ext cx="10637215" cy="676656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78408" y="4005072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83280" y="4133087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611880" y="4005072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200+ connectors   ·   real-time &amp; batch ingestion   ·   cloud / on-prem / hybrid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791456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78408" y="4791456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ENTERPRISE SOURCES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383280" y="4919472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611880" y="4791456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Miles PMS    ·    Salesforce CRM    ·    Compliance Engine    ·    Fund Admin (CAMS)    ·    KYC/AML Systems    ·    Banking (HDFC, ICICI)    ·    Asset Registry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GOVERNED END TO END    —    Metadata   ·   Lineage   ·   Data Quality   ·   Security   ·   Compliance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 architecture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Client Associates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maps directly onto Client Associates’s priorities and pressures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717D89"/>
                </a:solidFill>
                <a:latin typeface="Arial"/>
              </a:rPr>
              <a:t>WHAT CLIENT ASSOCIATES FACES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98767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HOW SCIKIQ RESPONDS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77240" y="1993392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41832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Scale differentiated, client-centric advisory across India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5912967" y="2331720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598767" y="1993392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598767" y="1993392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763359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Unify into one Business 360 — Connect &amp; Curate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026664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026664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41832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Accelerate digital transformation and AI adoption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5912967" y="3364992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598767" y="3026664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598767" y="3026664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763359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Model relationships in a knowledge graph — explain the “why”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059935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77240" y="4059935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41832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Strengthen compliance and risk controls</a:t>
            </a:r>
          </a:p>
        </p:txBody>
      </p:sp>
      <p:sp>
        <p:nvSpPr>
          <p:cNvPr id="27" name="Right Arrow 26"/>
          <p:cNvSpPr/>
          <p:nvPr/>
        </p:nvSpPr>
        <p:spPr>
          <a:xfrm>
            <a:off x="5912967" y="4398264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6598767" y="4059935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6598767" y="4059935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763359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Ground a copilot and agents — decide and act, no hallucination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77240" y="5093208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777240" y="5093208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41832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Competition: Alpha Capital</a:t>
            </a:r>
          </a:p>
        </p:txBody>
      </p:sp>
      <p:sp>
        <p:nvSpPr>
          <p:cNvPr id="34" name="Right Arrow 33"/>
          <p:cNvSpPr/>
          <p:nvPr/>
        </p:nvSpPr>
        <p:spPr>
          <a:xfrm>
            <a:off x="5912967" y="5431536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598767" y="5093208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598767" y="5093208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763359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Governed and lineage-traced — trusted by the board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analysis; public disclosures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Client Associates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Four layers carry the business from visibility to autonomous action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6479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74519" y="189280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Enterprise 360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What is happening across clients, portfolios, and mandates?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Unifies all client, asset, and transaction data from PMS, CRM, and banking systems for a single, actionable view.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81635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74519" y="294436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Knowledge Graph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Why are risks or breaches occurring?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Models complex relationships between clients, mandates, assets, and compliance rules for root-cause analysis.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867911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74519" y="399592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AI Copilot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Explain portfolio or compliance events in plain language.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Semantic search and GenAI-powered Q&amp;A over all data, with context and lineage.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91947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74519" y="504748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Agent Factory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Can we automate remediation or value creation?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Autonomous agents that execute portfolio rebalancing, compliance checks, or client engagement—posting back to core systems.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reference architecture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Client Associates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How we unify Client Associates' data into one business 360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4592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SYSTEMS TODAY — SILOED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60520" y="164592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UNIFY · NO DATA MOVEMENT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58200" y="1645920"/>
            <a:ext cx="295625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BUSINESS 360s — ENTITIES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3758183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ight Arrow 11"/>
          <p:cNvSpPr/>
          <p:nvPr/>
        </p:nvSpPr>
        <p:spPr>
          <a:xfrm>
            <a:off x="8055864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1956816"/>
            <a:ext cx="2926080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77240" y="1956816"/>
            <a:ext cx="2926080" cy="54864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941832" y="215798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88136" y="215798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Miles PMS (portfolio management)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41832" y="251231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88136" y="251231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Salesforce CRM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41832" y="286664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88136" y="286664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Compliance Engine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41832" y="322097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88136" y="322097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Fund Admin (CAMS)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41832" y="357530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88136" y="357530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KYC/AML System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41832" y="392963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88136" y="392963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Banking (HDFC, ICICI)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41832" y="428396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088136" y="428396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Asset Registry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941832" y="463829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1088136" y="463829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Internal Audit logs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160520" y="1956816"/>
            <a:ext cx="3840480" cy="32004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416552" y="210312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Connect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200+ pre-built connectors link PMS, CRM, banking, and compliance data in days, not months.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16552" y="285750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Contextualize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Business rules and metadata engine map clients, mandates, assets, and transactions to real-world relationships.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416552" y="361188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Resolve &amp; model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Entity resolution and graph modeling unify duplicates and build a living knowledge graph for reasoning.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416552" y="436626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Govern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Automated lineage, quality, and access controls ensure trusted, compliant data for all users and agents.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458200" y="1956816"/>
            <a:ext cx="2956255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8458200" y="1956816"/>
            <a:ext cx="2956255" cy="54864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641080" y="2121408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Customer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Salesforce CRM, KYC/AML, PMS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641080" y="2706624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Portfolio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Miles PMS, Fund Admin, Compliance Engine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641080" y="3291840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Asset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Asset Registry, PMS, Fund Admin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641080" y="3877056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Compliance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Compliance Engine, Internal Audit, PMS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641080" y="4462272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Advisor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CRM, PMS, Internal Ops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77240" y="5266944"/>
            <a:ext cx="10637215" cy="4572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777240" y="5266944"/>
            <a:ext cx="54864" cy="4572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960120" y="5266944"/>
            <a:ext cx="1027145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All 360s are linked in the SCIKIQ Knowledge Graph for reasoning, copilot queries, and agent execution.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Enterprise 360 build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