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Rectangle 1"/>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640080"/>
            <a:ext cx="10637215" cy="365760"/>
          </a:xfrm>
          <a:prstGeom prst="rect">
            <a:avLst/>
          </a:prstGeom>
          <a:noFill/>
        </p:spPr>
        <p:txBody>
          <a:bodyPr wrap="square" lIns="0" rIns="0" tIns="0" bIns="0">
            <a:spAutoFit/>
          </a:bodyPr>
          <a:lstStyle/>
          <a:p>
            <a:r>
              <a:rPr sz="1300" b="1" i="0">
                <a:solidFill>
                  <a:srgbClr val="00A9F4"/>
                </a:solidFill>
                <a:latin typeface="Arial"/>
              </a:rPr>
              <a:t>SCIKIQ</a:t>
            </a:r>
            <a:r>
              <a:rPr sz="1300" b="1" i="0">
                <a:solidFill>
                  <a:srgbClr val="FFFFFF"/>
                </a:solidFill>
                <a:latin typeface="Arial"/>
              </a:rPr>
              <a:t>   ×   GMR Group</a:t>
            </a:r>
          </a:p>
        </p:txBody>
      </p:sp>
      <p:sp>
        <p:nvSpPr>
          <p:cNvPr id="4" name="TextBox 3"/>
          <p:cNvSpPr txBox="1"/>
          <p:nvPr/>
        </p:nvSpPr>
        <p:spPr>
          <a:xfrm>
            <a:off x="777240" y="2286000"/>
            <a:ext cx="9722815" cy="2194560"/>
          </a:xfrm>
          <a:prstGeom prst="rect">
            <a:avLst/>
          </a:prstGeom>
          <a:noFill/>
        </p:spPr>
        <p:txBody>
          <a:bodyPr wrap="square" lIns="0" rIns="0" tIns="0" bIns="0">
            <a:spAutoFit/>
          </a:bodyPr>
          <a:lstStyle/>
          <a:p>
            <a:pPr algn="l">
              <a:lnSpc>
                <a:spcPct val="108000"/>
              </a:lnSpc>
              <a:spcBef>
                <a:spcPts val="0"/>
              </a:spcBef>
              <a:spcAft>
                <a:spcPts val="400"/>
              </a:spcAft>
            </a:pPr>
            <a:r>
              <a:rPr sz="3400" b="1" i="0">
                <a:solidFill>
                  <a:srgbClr val="FFFFFF"/>
                </a:solidFill>
                <a:latin typeface="Arial"/>
              </a:rPr>
              <a:t>From Siloed Assets to Intelligent Operations — Unlocking Value Across GMR</a:t>
            </a:r>
          </a:p>
        </p:txBody>
      </p:sp>
      <p:sp>
        <p:nvSpPr>
          <p:cNvPr id="5" name="TextBox 4"/>
          <p:cNvSpPr txBox="1"/>
          <p:nvPr/>
        </p:nvSpPr>
        <p:spPr>
          <a:xfrm>
            <a:off x="777240" y="4754880"/>
            <a:ext cx="9265615" cy="91440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SCIKIQ contextualizes and activates GMR’s enterprise data—enabling cross-asset visibility, rapid root-cause analysis, and AI-driven action. The result: accelerated response, protected revenue, and a future-ready digital core.</a:t>
            </a:r>
          </a:p>
        </p:txBody>
      </p:sp>
      <p:sp>
        <p:nvSpPr>
          <p:cNvPr id="6" name="TextBox 5"/>
          <p:cNvSpPr txBox="1"/>
          <p:nvPr/>
        </p:nvSpPr>
        <p:spPr>
          <a:xfrm>
            <a:off x="777240" y="6217920"/>
            <a:ext cx="10637215" cy="274320"/>
          </a:xfrm>
          <a:prstGeom prst="rect">
            <a:avLst/>
          </a:prstGeom>
          <a:noFill/>
        </p:spPr>
        <p:txBody>
          <a:bodyPr wrap="square" lIns="0" rIns="0" tIns="0" bIns="0">
            <a:spAutoFit/>
          </a:bodyPr>
          <a:lstStyle/>
          <a:p>
            <a:pPr algn="l">
              <a:lnSpc>
                <a:spcPct val="105000"/>
              </a:lnSpc>
              <a:spcBef>
                <a:spcPts val="0"/>
              </a:spcBef>
              <a:spcAft>
                <a:spcPts val="400"/>
              </a:spcAft>
            </a:pPr>
            <a:r>
              <a:rPr sz="1000" b="0" i="0">
                <a:solidFill>
                  <a:srgbClr val="9DA8B3"/>
                </a:solidFill>
                <a:latin typeface="Arial"/>
              </a:rPr>
              <a:t>Point of view   |   Prepared for Chief Digital Officer, Head of AI &amp; Automation, CIO, Airport &amp; Energy BU Leaders   |   Confidential</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10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Traced end to end: one operational signal becomes a quantified revenue impact</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68680"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01</a:t>
            </a:r>
          </a:p>
          <a:p>
            <a:pPr algn="ctr">
              <a:lnSpc>
                <a:spcPct val="110000"/>
              </a:lnSpc>
              <a:spcBef>
                <a:spcPts val="200"/>
              </a:spcBef>
              <a:spcAft>
                <a:spcPts val="400"/>
              </a:spcAft>
            </a:pPr>
            <a:r>
              <a:rPr sz="1250" b="1" i="0">
                <a:solidFill>
                  <a:srgbClr val="FFFFFF"/>
                </a:solidFill>
                <a:latin typeface="Arial"/>
              </a:rPr>
              <a:t>Step 1</a:t>
            </a:r>
          </a:p>
        </p:txBody>
      </p:sp>
      <p:sp>
        <p:nvSpPr>
          <p:cNvPr id="10" name="Right Arrow 9"/>
          <p:cNvSpPr/>
          <p:nvPr/>
        </p:nvSpPr>
        <p:spPr>
          <a:xfrm>
            <a:off x="2382469"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2592781"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684221"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02</a:t>
            </a:r>
          </a:p>
          <a:p>
            <a:pPr algn="ctr">
              <a:lnSpc>
                <a:spcPct val="110000"/>
              </a:lnSpc>
              <a:spcBef>
                <a:spcPts val="200"/>
              </a:spcBef>
              <a:spcAft>
                <a:spcPts val="400"/>
              </a:spcAft>
            </a:pPr>
            <a:r>
              <a:rPr sz="1250" b="1" i="0">
                <a:solidFill>
                  <a:srgbClr val="FFFFFF"/>
                </a:solidFill>
                <a:latin typeface="Arial"/>
              </a:rPr>
              <a:t>Step 3</a:t>
            </a:r>
          </a:p>
        </p:txBody>
      </p:sp>
      <p:sp>
        <p:nvSpPr>
          <p:cNvPr id="13" name="Right Arrow 12"/>
          <p:cNvSpPr/>
          <p:nvPr/>
        </p:nvSpPr>
        <p:spPr>
          <a:xfrm>
            <a:off x="4198010"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08322"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499762"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03</a:t>
            </a:r>
          </a:p>
          <a:p>
            <a:pPr algn="ctr">
              <a:lnSpc>
                <a:spcPct val="110000"/>
              </a:lnSpc>
              <a:spcBef>
                <a:spcPts val="200"/>
              </a:spcBef>
              <a:spcAft>
                <a:spcPts val="400"/>
              </a:spcAft>
            </a:pPr>
            <a:r>
              <a:rPr sz="1250" b="1" i="0">
                <a:solidFill>
                  <a:srgbClr val="FFFFFF"/>
                </a:solidFill>
                <a:latin typeface="Arial"/>
              </a:rPr>
              <a:t>Step 5</a:t>
            </a:r>
          </a:p>
        </p:txBody>
      </p:sp>
      <p:sp>
        <p:nvSpPr>
          <p:cNvPr id="16" name="Right Arrow 15"/>
          <p:cNvSpPr/>
          <p:nvPr/>
        </p:nvSpPr>
        <p:spPr>
          <a:xfrm>
            <a:off x="6013551"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6223863"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15303"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04</a:t>
            </a:r>
          </a:p>
          <a:p>
            <a:pPr algn="ctr">
              <a:lnSpc>
                <a:spcPct val="110000"/>
              </a:lnSpc>
              <a:spcBef>
                <a:spcPts val="200"/>
              </a:spcBef>
              <a:spcAft>
                <a:spcPts val="400"/>
              </a:spcAft>
            </a:pPr>
            <a:r>
              <a:rPr sz="1250" b="1" i="0">
                <a:solidFill>
                  <a:srgbClr val="FFFFFF"/>
                </a:solidFill>
                <a:latin typeface="Arial"/>
              </a:rPr>
              <a:t>Step 8</a:t>
            </a:r>
          </a:p>
        </p:txBody>
      </p:sp>
      <p:sp>
        <p:nvSpPr>
          <p:cNvPr id="19" name="Right Arrow 18"/>
          <p:cNvSpPr/>
          <p:nvPr/>
        </p:nvSpPr>
        <p:spPr>
          <a:xfrm>
            <a:off x="7829092"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8039404"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130844"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05</a:t>
            </a:r>
          </a:p>
          <a:p>
            <a:pPr algn="ctr">
              <a:lnSpc>
                <a:spcPct val="110000"/>
              </a:lnSpc>
              <a:spcBef>
                <a:spcPts val="200"/>
              </a:spcBef>
              <a:spcAft>
                <a:spcPts val="400"/>
              </a:spcAft>
            </a:pPr>
            <a:r>
              <a:rPr sz="1250" b="1" i="0">
                <a:solidFill>
                  <a:srgbClr val="FFFFFF"/>
                </a:solidFill>
                <a:latin typeface="Arial"/>
              </a:rPr>
              <a:t>Step 10</a:t>
            </a:r>
          </a:p>
        </p:txBody>
      </p:sp>
      <p:sp>
        <p:nvSpPr>
          <p:cNvPr id="22" name="Right Arrow 21"/>
          <p:cNvSpPr/>
          <p:nvPr/>
        </p:nvSpPr>
        <p:spPr>
          <a:xfrm>
            <a:off x="9644634"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9854946" y="2267712"/>
            <a:ext cx="1559509" cy="100584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946386"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06</a:t>
            </a:r>
          </a:p>
          <a:p>
            <a:pPr algn="ctr">
              <a:lnSpc>
                <a:spcPct val="110000"/>
              </a:lnSpc>
              <a:spcBef>
                <a:spcPts val="200"/>
              </a:spcBef>
              <a:spcAft>
                <a:spcPts val="400"/>
              </a:spcAft>
            </a:pPr>
            <a:r>
              <a:rPr sz="1250" b="1" i="0">
                <a:solidFill>
                  <a:srgbClr val="FFFFFF"/>
                </a:solidFill>
                <a:latin typeface="Arial"/>
              </a:rPr>
              <a:t>Step 12</a:t>
            </a:r>
          </a:p>
        </p:txBody>
      </p:sp>
      <p:sp>
        <p:nvSpPr>
          <p:cNvPr id="25" name="TextBox 24"/>
          <p:cNvSpPr txBox="1"/>
          <p:nvPr/>
        </p:nvSpPr>
        <p:spPr>
          <a:xfrm>
            <a:off x="777240" y="3685032"/>
            <a:ext cx="10637215" cy="1097280"/>
          </a:xfrm>
          <a:prstGeom prst="rect">
            <a:avLst/>
          </a:prstGeom>
          <a:noFill/>
        </p:spPr>
        <p:txBody>
          <a:bodyPr wrap="square" lIns="0" rIns="0" tIns="0" bIns="0">
            <a:spAutoFit/>
          </a:bodyPr>
          <a:lstStyle/>
          <a:p>
            <a:pPr algn="l">
              <a:lnSpc>
                <a:spcPct val="130000"/>
              </a:lnSpc>
              <a:spcBef>
                <a:spcPts val="0"/>
              </a:spcBef>
              <a:spcAft>
                <a:spcPts val="400"/>
              </a:spcAft>
            </a:pPr>
            <a:r>
              <a:rPr sz="1200" b="0" i="0">
                <a:solidFill>
                  <a:srgbClr val="051C2C"/>
                </a:solidFill>
                <a:latin typeface="Arial"/>
              </a:rPr>
              <a:t>Read left to right: Baggage Handling System (BHS-DEL-17) motor failure detected by IoT sensors at Delhi Airport.</a:t>
            </a:r>
          </a:p>
          <a:p>
            <a:pPr algn="l">
              <a:lnSpc>
                <a:spcPct val="130000"/>
              </a:lnSpc>
              <a:spcBef>
                <a:spcPts val="600"/>
              </a:spcBef>
              <a:spcAft>
                <a:spcPts val="400"/>
              </a:spcAft>
            </a:pPr>
            <a:r>
              <a:rPr sz="1250" b="1" i="0">
                <a:solidFill>
                  <a:srgbClr val="D83A34"/>
                </a:solidFill>
                <a:latin typeface="Arial"/>
              </a:rPr>
              <a:t>SCIKIQ Data Hub coordinates all data, triggers agents, and closes the loop.</a:t>
            </a:r>
          </a:p>
        </p:txBody>
      </p:sp>
      <p:sp>
        <p:nvSpPr>
          <p:cNvPr id="26" name="TextBox 2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Illustrative, grounded in the company's operating model</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11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Leadership gets one live, trusted view of GMR Group — every number traceable to its cause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UNPLANNED ASSET DOWNTIME (HRS)</a:t>
            </a:r>
          </a:p>
          <a:p>
            <a:pPr algn="l">
              <a:lnSpc>
                <a:spcPct val="105000"/>
              </a:lnSpc>
              <a:spcBef>
                <a:spcPts val="300"/>
              </a:spcBef>
              <a:spcAft>
                <a:spcPts val="400"/>
              </a:spcAft>
            </a:pPr>
            <a:r>
              <a:rPr sz="2700" b="1" i="0">
                <a:solidFill>
                  <a:srgbClr val="051C2C"/>
                </a:solidFill>
                <a:latin typeface="Arial"/>
              </a:rPr>
              <a:t>6.5</a:t>
            </a:r>
          </a:p>
          <a:p>
            <a:pPr algn="l">
              <a:lnSpc>
                <a:spcPct val="105000"/>
              </a:lnSpc>
              <a:spcBef>
                <a:spcPts val="0"/>
              </a:spcBef>
              <a:spcAft>
                <a:spcPts val="400"/>
              </a:spcAft>
            </a:pPr>
            <a:r>
              <a:rPr sz="1100" b="1" i="0">
                <a:solidFill>
                  <a:srgbClr val="D83A34"/>
                </a:solidFill>
                <a:latin typeface="Arial"/>
              </a:rPr>
              <a:t>▼ -40%</a:t>
            </a:r>
          </a:p>
        </p:txBody>
      </p:sp>
      <p:sp>
        <p:nvSpPr>
          <p:cNvPr id="11" name="Rectangle 10"/>
          <p:cNvSpPr/>
          <p:nvPr/>
        </p:nvSpPr>
        <p:spPr>
          <a:xfrm>
            <a:off x="3505123"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505123"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88003"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INCIDENT-TO-RESOLUTION TIME</a:t>
            </a:r>
          </a:p>
          <a:p>
            <a:pPr algn="l">
              <a:lnSpc>
                <a:spcPct val="105000"/>
              </a:lnSpc>
              <a:spcBef>
                <a:spcPts val="300"/>
              </a:spcBef>
              <a:spcAft>
                <a:spcPts val="400"/>
              </a:spcAft>
            </a:pPr>
            <a:r>
              <a:rPr sz="2700" b="1" i="0">
                <a:solidFill>
                  <a:srgbClr val="051C2C"/>
                </a:solidFill>
                <a:latin typeface="Arial"/>
              </a:rPr>
              <a:t>2.1 hrs</a:t>
            </a:r>
          </a:p>
          <a:p>
            <a:pPr algn="l">
              <a:lnSpc>
                <a:spcPct val="105000"/>
              </a:lnSpc>
              <a:spcBef>
                <a:spcPts val="0"/>
              </a:spcBef>
              <a:spcAft>
                <a:spcPts val="400"/>
              </a:spcAft>
            </a:pPr>
            <a:r>
              <a:rPr sz="1100" b="1" i="0">
                <a:solidFill>
                  <a:srgbClr val="D83A34"/>
                </a:solidFill>
                <a:latin typeface="Arial"/>
              </a:rPr>
              <a:t>▼ -55%</a:t>
            </a:r>
          </a:p>
        </p:txBody>
      </p:sp>
      <p:sp>
        <p:nvSpPr>
          <p:cNvPr id="14" name="Rectangle 13"/>
          <p:cNvSpPr/>
          <p:nvPr/>
        </p:nvSpPr>
        <p:spPr>
          <a:xfrm>
            <a:off x="6233007"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15887"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REVENUE AT RISK (INR CR)</a:t>
            </a:r>
          </a:p>
          <a:p>
            <a:pPr algn="l">
              <a:lnSpc>
                <a:spcPct val="105000"/>
              </a:lnSpc>
              <a:spcBef>
                <a:spcPts val="300"/>
              </a:spcBef>
              <a:spcAft>
                <a:spcPts val="400"/>
              </a:spcAft>
            </a:pPr>
            <a:r>
              <a:rPr sz="2700" b="1" i="0">
                <a:solidFill>
                  <a:srgbClr val="051C2C"/>
                </a:solidFill>
                <a:latin typeface="Arial"/>
              </a:rPr>
              <a:t>8.2</a:t>
            </a:r>
          </a:p>
          <a:p>
            <a:pPr algn="l">
              <a:lnSpc>
                <a:spcPct val="105000"/>
              </a:lnSpc>
              <a:spcBef>
                <a:spcPts val="0"/>
              </a:spcBef>
              <a:spcAft>
                <a:spcPts val="400"/>
              </a:spcAft>
            </a:pPr>
            <a:r>
              <a:rPr sz="1100" b="1" i="0">
                <a:solidFill>
                  <a:srgbClr val="D83A34"/>
                </a:solidFill>
                <a:latin typeface="Arial"/>
              </a:rPr>
              <a:t>▼ -35%</a:t>
            </a:r>
          </a:p>
        </p:txBody>
      </p:sp>
      <p:sp>
        <p:nvSpPr>
          <p:cNvPr id="17" name="Rectangle 16"/>
          <p:cNvSpPr/>
          <p:nvPr/>
        </p:nvSpPr>
        <p:spPr>
          <a:xfrm>
            <a:off x="8960891"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960891"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3771"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COMPLIANCE VIOLATIONS</a:t>
            </a:r>
          </a:p>
          <a:p>
            <a:pPr algn="l">
              <a:lnSpc>
                <a:spcPct val="105000"/>
              </a:lnSpc>
              <a:spcBef>
                <a:spcPts val="300"/>
              </a:spcBef>
              <a:spcAft>
                <a:spcPts val="400"/>
              </a:spcAft>
            </a:pPr>
            <a:r>
              <a:rPr sz="2700" b="1" i="0">
                <a:solidFill>
                  <a:srgbClr val="051C2C"/>
                </a:solidFill>
                <a:latin typeface="Arial"/>
              </a:rPr>
              <a:t>1</a:t>
            </a:r>
          </a:p>
          <a:p>
            <a:pPr algn="l">
              <a:lnSpc>
                <a:spcPct val="105000"/>
              </a:lnSpc>
              <a:spcBef>
                <a:spcPts val="0"/>
              </a:spcBef>
              <a:spcAft>
                <a:spcPts val="400"/>
              </a:spcAft>
            </a:pPr>
            <a:r>
              <a:rPr sz="1100" b="1" i="0">
                <a:solidFill>
                  <a:srgbClr val="D83A34"/>
                </a:solidFill>
                <a:latin typeface="Arial"/>
              </a:rPr>
              <a:t>▼ -90%</a:t>
            </a:r>
          </a:p>
        </p:txBody>
      </p:sp>
      <p:sp>
        <p:nvSpPr>
          <p:cNvPr id="20" name="Rectangle 19"/>
          <p:cNvSpPr/>
          <p:nvPr/>
        </p:nvSpPr>
        <p:spPr>
          <a:xfrm>
            <a:off x="777240" y="3730752"/>
            <a:ext cx="10637215" cy="1143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3730752"/>
            <a:ext cx="45720" cy="114300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05840" y="3867912"/>
            <a:ext cx="10180015" cy="9144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ROOT CAUSE</a:t>
            </a:r>
          </a:p>
          <a:p>
            <a:pPr algn="l">
              <a:lnSpc>
                <a:spcPct val="125000"/>
              </a:lnSpc>
              <a:spcBef>
                <a:spcPts val="200"/>
              </a:spcBef>
              <a:spcAft>
                <a:spcPts val="400"/>
              </a:spcAft>
            </a:pPr>
            <a:r>
              <a:rPr sz="1300" b="0" i="0">
                <a:solidFill>
                  <a:srgbClr val="051C2C"/>
                </a:solidFill>
                <a:latin typeface="Arial"/>
              </a:rPr>
              <a:t>Vendor-maintained baggage handling subsystem failure (BHS-DEL-17) cascaded to passenger delays, missed connections, and revenue loss.</a:t>
            </a:r>
          </a:p>
          <a:p>
            <a:pPr algn="l">
              <a:lnSpc>
                <a:spcPct val="105000"/>
              </a:lnSpc>
              <a:spcBef>
                <a:spcPts val="400"/>
              </a:spcBef>
              <a:spcAft>
                <a:spcPts val="400"/>
              </a:spcAft>
            </a:pPr>
            <a:r>
              <a:rPr sz="1200" b="1" i="0">
                <a:solidFill>
                  <a:srgbClr val="16845B"/>
                </a:solidFill>
                <a:latin typeface="Arial"/>
              </a:rPr>
              <a:t>→ Triggered automated vendor escalation, rerouted passenger flows, and initiated on-ground support—minimizing impact and restoring normalcy 55% faster.</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control tower (illustrative)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1" i="0">
                <a:solidFill>
                  <a:srgbClr val="FFFFFF"/>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GMR Group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03</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PROOF</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SCIKIQ, and why now</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1" i="0">
                <a:solidFill>
                  <a:srgbClr val="2251FF"/>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Proven at enterprise scale — recognised, deployed, and referenceable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TRACK RECORD</a:t>
            </a:r>
          </a:p>
        </p:txBody>
      </p:sp>
      <p:sp>
        <p:nvSpPr>
          <p:cNvPr id="9" name="TextBox 8"/>
          <p:cNvSpPr txBox="1"/>
          <p:nvPr/>
        </p:nvSpPr>
        <p:spPr>
          <a:xfrm>
            <a:off x="777240" y="1993392"/>
            <a:ext cx="5090007" cy="3657600"/>
          </a:xfrm>
          <a:prstGeom prst="rect">
            <a:avLst/>
          </a:prstGeom>
          <a:noFill/>
        </p:spPr>
        <p:txBody>
          <a:bodyPr wrap="square" lIns="0" rIns="0" tIns="0" bIns="0">
            <a:spAutoFit/>
          </a:bodyPr>
          <a:lstStyle/>
          <a:p>
            <a:pPr>
              <a:lnSpc>
                <a:spcPct val="120000"/>
              </a:lnSpc>
              <a:spcAft>
                <a:spcPts val="900"/>
              </a:spcAft>
            </a:pPr>
            <a:r>
              <a:rPr sz="1300" b="1" i="0">
                <a:solidFill>
                  <a:srgbClr val="2251FF"/>
                </a:solidFill>
                <a:latin typeface="Arial"/>
              </a:rPr>
              <a:t>—  </a:t>
            </a:r>
            <a:r>
              <a:rPr sz="1250" b="0" i="0">
                <a:solidFill>
                  <a:srgbClr val="051C2C"/>
                </a:solidFill>
                <a:latin typeface="Arial"/>
              </a:rPr>
              <a:t>Among the top augmented-BI platforms (Forrester)</a:t>
            </a:r>
          </a:p>
          <a:p>
            <a:pPr>
              <a:lnSpc>
                <a:spcPct val="120000"/>
              </a:lnSpc>
              <a:spcAft>
                <a:spcPts val="900"/>
              </a:spcAft>
            </a:pPr>
            <a:r>
              <a:rPr sz="1300" b="1" i="0">
                <a:solidFill>
                  <a:srgbClr val="2251FF"/>
                </a:solidFill>
                <a:latin typeface="Arial"/>
              </a:rPr>
              <a:t>—  </a:t>
            </a:r>
            <a:r>
              <a:rPr sz="1250" b="0" i="0">
                <a:solidFill>
                  <a:srgbClr val="051C2C"/>
                </a:solidFill>
                <a:latin typeface="Arial"/>
              </a:rPr>
              <a:t>NASSCOM Top-10 Deep-Tech Startup (India)</a:t>
            </a:r>
          </a:p>
          <a:p>
            <a:pPr>
              <a:lnSpc>
                <a:spcPct val="120000"/>
              </a:lnSpc>
              <a:spcAft>
                <a:spcPts val="900"/>
              </a:spcAft>
            </a:pPr>
            <a:r>
              <a:rPr sz="1300" b="1" i="0">
                <a:solidFill>
                  <a:srgbClr val="2251FF"/>
                </a:solidFill>
                <a:latin typeface="Arial"/>
              </a:rPr>
              <a:t>—  </a:t>
            </a:r>
            <a:r>
              <a:rPr sz="1250" b="0" i="0">
                <a:solidFill>
                  <a:srgbClr val="051C2C"/>
                </a:solidFill>
                <a:latin typeface="Arial"/>
              </a:rPr>
              <a:t>Featured at MWC Barcelona &amp; AWS re:Invent for GenAI</a:t>
            </a:r>
          </a:p>
          <a:p>
            <a:pPr>
              <a:lnSpc>
                <a:spcPct val="120000"/>
              </a:lnSpc>
              <a:spcAft>
                <a:spcPts val="900"/>
              </a:spcAft>
            </a:pPr>
            <a:r>
              <a:rPr sz="1300" b="1" i="0">
                <a:solidFill>
                  <a:srgbClr val="2251FF"/>
                </a:solidFill>
                <a:latin typeface="Arial"/>
              </a:rPr>
              <a:t>—  </a:t>
            </a:r>
            <a:r>
              <a:rPr sz="1250" b="0" i="0">
                <a:solidFill>
                  <a:srgbClr val="051C2C"/>
                </a:solidFill>
                <a:latin typeface="Arial"/>
              </a:rPr>
              <a:t>World's first GenAI fare-rule engine for an international airline</a:t>
            </a:r>
          </a:p>
          <a:p>
            <a:pPr>
              <a:lnSpc>
                <a:spcPct val="120000"/>
              </a:lnSpc>
              <a:spcAft>
                <a:spcPts val="900"/>
              </a:spcAft>
            </a:pPr>
            <a:r>
              <a:rPr sz="1300" b="1" i="0">
                <a:solidFill>
                  <a:srgbClr val="2251FF"/>
                </a:solidFill>
                <a:latin typeface="Arial"/>
              </a:rPr>
              <a:t>—  </a:t>
            </a:r>
            <a:r>
              <a:rPr sz="1250" b="0" i="0">
                <a:solidFill>
                  <a:srgbClr val="051C2C"/>
                </a:solidFill>
                <a:latin typeface="Arial"/>
              </a:rPr>
              <a:t>Powers a global logistics &amp; supply-chain leader</a:t>
            </a:r>
          </a:p>
          <a:p>
            <a:pPr>
              <a:lnSpc>
                <a:spcPct val="120000"/>
              </a:lnSpc>
              <a:spcAft>
                <a:spcPts val="900"/>
              </a:spcAft>
            </a:pPr>
            <a:r>
              <a:rPr sz="1300" b="1" i="0">
                <a:solidFill>
                  <a:srgbClr val="2251FF"/>
                </a:solidFill>
                <a:latin typeface="Arial"/>
              </a:rPr>
              <a:t>—  </a:t>
            </a:r>
            <a:r>
              <a:rPr sz="1250" b="0" i="0">
                <a:solidFill>
                  <a:srgbClr val="051C2C"/>
                </a:solidFill>
                <a:latin typeface="Arial"/>
              </a:rPr>
              <a:t>200+ pre-built connectors · India · USA · UAE</a:t>
            </a:r>
          </a:p>
        </p:txBody>
      </p:sp>
      <p:sp>
        <p:nvSpPr>
          <p:cNvPr id="10" name="TextBox 9"/>
          <p:cNvSpPr txBox="1"/>
          <p:nvPr/>
        </p:nvSpPr>
        <p:spPr>
          <a:xfrm>
            <a:off x="6324447"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WHY NOT THE ALTERNATIVES</a:t>
            </a:r>
          </a:p>
        </p:txBody>
      </p:sp>
      <p:sp>
        <p:nvSpPr>
          <p:cNvPr id="11" name="TextBox 10"/>
          <p:cNvSpPr txBox="1"/>
          <p:nvPr/>
        </p:nvSpPr>
        <p:spPr>
          <a:xfrm>
            <a:off x="6324447" y="1993392"/>
            <a:ext cx="5090007" cy="3657600"/>
          </a:xfrm>
          <a:prstGeom prst="rect">
            <a:avLst/>
          </a:prstGeom>
          <a:noFill/>
        </p:spPr>
        <p:txBody>
          <a:bodyPr wrap="square" lIns="0" rIns="0" tIns="0" bIns="0">
            <a:spAutoFit/>
          </a:bodyPr>
          <a:lstStyle/>
          <a:p/>
          <a:p>
            <a:pPr algn="l">
              <a:lnSpc>
                <a:spcPct val="105000"/>
              </a:lnSpc>
              <a:spcBef>
                <a:spcPts val="800"/>
              </a:spcBef>
              <a:spcAft>
                <a:spcPts val="100"/>
              </a:spcAft>
            </a:pPr>
            <a:r>
              <a:rPr sz="1250" b="1" i="0">
                <a:solidFill>
                  <a:srgbClr val="051C2C"/>
                </a:solidFill>
                <a:latin typeface="Arial"/>
              </a:rPr>
              <a:t>vs. building it yourself</a:t>
            </a:r>
          </a:p>
          <a:p>
            <a:pPr algn="l">
              <a:lnSpc>
                <a:spcPct val="120000"/>
              </a:lnSpc>
              <a:spcBef>
                <a:spcPts val="0"/>
              </a:spcBef>
              <a:spcAft>
                <a:spcPts val="400"/>
              </a:spcAft>
            </a:pPr>
            <a:r>
              <a:rPr sz="1100" b="0" i="0">
                <a:solidFill>
                  <a:srgbClr val="717D89"/>
                </a:solidFill>
                <a:latin typeface="Arial"/>
              </a:rPr>
              <a:t>SCIKIQ delivers 85% faster integration and 90% lower IT cost than custom builds—no-code, AI-first, and proven at global scale.</a:t>
            </a:r>
          </a:p>
          <a:p>
            <a:pPr algn="l">
              <a:lnSpc>
                <a:spcPct val="105000"/>
              </a:lnSpc>
              <a:spcBef>
                <a:spcPts val="800"/>
              </a:spcBef>
              <a:spcAft>
                <a:spcPts val="100"/>
              </a:spcAft>
            </a:pPr>
            <a:r>
              <a:rPr sz="1250" b="1" i="0">
                <a:solidFill>
                  <a:srgbClr val="051C2C"/>
                </a:solidFill>
                <a:latin typeface="Arial"/>
              </a:rPr>
              <a:t>vs. point tools / BI dashboards</a:t>
            </a:r>
          </a:p>
          <a:p>
            <a:pPr algn="l">
              <a:lnSpc>
                <a:spcPct val="120000"/>
              </a:lnSpc>
              <a:spcBef>
                <a:spcPts val="0"/>
              </a:spcBef>
              <a:spcAft>
                <a:spcPts val="400"/>
              </a:spcAft>
            </a:pPr>
            <a:r>
              <a:rPr sz="1100" b="0" i="0">
                <a:solidFill>
                  <a:srgbClr val="717D89"/>
                </a:solidFill>
                <a:latin typeface="Arial"/>
              </a:rPr>
              <a:t>Goes beyond dashboards—unifies, contextualizes, and activates data for autonomous action, not just reporting.</a:t>
            </a:r>
          </a:p>
          <a:p>
            <a:pPr algn="l">
              <a:lnSpc>
                <a:spcPct val="105000"/>
              </a:lnSpc>
              <a:spcBef>
                <a:spcPts val="800"/>
              </a:spcBef>
              <a:spcAft>
                <a:spcPts val="100"/>
              </a:spcAft>
            </a:pPr>
            <a:r>
              <a:rPr sz="1250" b="1" i="0">
                <a:solidFill>
                  <a:srgbClr val="051C2C"/>
                </a:solidFill>
                <a:latin typeface="Arial"/>
              </a:rPr>
              <a:t>vs. generic data fabric / lake</a:t>
            </a:r>
          </a:p>
          <a:p>
            <a:pPr algn="l">
              <a:lnSpc>
                <a:spcPct val="120000"/>
              </a:lnSpc>
              <a:spcBef>
                <a:spcPts val="0"/>
              </a:spcBef>
              <a:spcAft>
                <a:spcPts val="400"/>
              </a:spcAft>
            </a:pPr>
            <a:r>
              <a:rPr sz="1100" b="0" i="0">
                <a:solidFill>
                  <a:srgbClr val="717D89"/>
                </a:solidFill>
                <a:latin typeface="Arial"/>
              </a:rPr>
              <a:t>Purpose-built for complex, cross-asset infra ops—knowledge graphs, GenAI, and agentic automation out-of-the-box.</a:t>
            </a:r>
          </a:p>
          <a:p>
            <a:pPr algn="l">
              <a:lnSpc>
                <a:spcPct val="105000"/>
              </a:lnSpc>
              <a:spcBef>
                <a:spcPts val="800"/>
              </a:spcBef>
              <a:spcAft>
                <a:spcPts val="100"/>
              </a:spcAft>
            </a:pPr>
            <a:r>
              <a:rPr sz="1250" b="1" i="0">
                <a:solidFill>
                  <a:srgbClr val="051C2C"/>
                </a:solidFill>
                <a:latin typeface="Arial"/>
              </a:rPr>
              <a:t>vs. raw LLMs/chatbots</a:t>
            </a:r>
          </a:p>
          <a:p>
            <a:pPr algn="l">
              <a:lnSpc>
                <a:spcPct val="120000"/>
              </a:lnSpc>
              <a:spcBef>
                <a:spcPts val="0"/>
              </a:spcBef>
              <a:spcAft>
                <a:spcPts val="400"/>
              </a:spcAft>
            </a:pPr>
            <a:r>
              <a:rPr sz="1100" b="0" i="0">
                <a:solidFill>
                  <a:srgbClr val="717D89"/>
                </a:solidFill>
                <a:latin typeface="Arial"/>
              </a:rPr>
              <a:t>Grounds all answers in enterprise data and graph context—explainable, auditable, and actionable.</a:t>
            </a:r>
          </a:p>
        </p:txBody>
      </p:sp>
      <p:sp>
        <p:nvSpPr>
          <p:cNvPr id="12" name="TextBox 11"/>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Forrester; NASSCOM</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1" i="0">
                <a:solidFill>
                  <a:srgbClr val="FFFFFF"/>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GMR Group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04</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VALUE</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Where it pays off across the business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1" i="0">
                <a:solidFill>
                  <a:srgbClr val="2251FF"/>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same context layer pays off in every function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OPERATIONS   ·   Asset 360 · Vendor 360</a:t>
            </a:r>
          </a:p>
          <a:p>
            <a:pPr algn="l">
              <a:lnSpc>
                <a:spcPct val="110000"/>
              </a:lnSpc>
              <a:spcBef>
                <a:spcPts val="200"/>
              </a:spcBef>
              <a:spcAft>
                <a:spcPts val="400"/>
              </a:spcAft>
            </a:pPr>
            <a:r>
              <a:rPr sz="1300" b="1" i="0">
                <a:solidFill>
                  <a:srgbClr val="051C2C"/>
                </a:solidFill>
                <a:latin typeface="Arial"/>
              </a:rPr>
              <a:t>Real-time incident tracing and response</a:t>
            </a:r>
          </a:p>
          <a:p>
            <a:pPr algn="l">
              <a:lnSpc>
                <a:spcPct val="118000"/>
              </a:lnSpc>
              <a:spcBef>
                <a:spcPts val="300"/>
              </a:spcBef>
              <a:spcAft>
                <a:spcPts val="400"/>
              </a:spcAft>
            </a:pPr>
            <a:r>
              <a:rPr sz="1000" b="0" i="0">
                <a:solidFill>
                  <a:srgbClr val="717D89"/>
                </a:solidFill>
                <a:latin typeface="Arial"/>
              </a:rPr>
              <a:t>Detect, trace, and resolve asset failures or service disruptions across airports, energy, and transport—minimizing downtime and SLA risk.</a:t>
            </a:r>
          </a:p>
          <a:p>
            <a:pPr algn="l">
              <a:lnSpc>
                <a:spcPct val="105000"/>
              </a:lnSpc>
              <a:spcBef>
                <a:spcPts val="400"/>
              </a:spcBef>
              <a:spcAft>
                <a:spcPts val="400"/>
              </a:spcAft>
            </a:pPr>
            <a:r>
              <a:rPr sz="850" b="1" i="0">
                <a:solidFill>
                  <a:srgbClr val="1F8B7F"/>
                </a:solidFill>
                <a:latin typeface="Arial"/>
              </a:rPr>
              <a:t>Pillars: 1 Enterprise 360 · 2 Knowledge Graph · 4 Agent Factory</a:t>
            </a:r>
          </a:p>
        </p:txBody>
      </p:sp>
      <p:sp>
        <p:nvSpPr>
          <p:cNvPr id="11" name="Rectangle 10"/>
          <p:cNvSpPr/>
          <p:nvPr/>
        </p:nvSpPr>
        <p:spPr>
          <a:xfrm>
            <a:off x="4414418"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414418"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97298"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FINANCE   ·   Finance 360 · Vendor 360</a:t>
            </a:r>
          </a:p>
          <a:p>
            <a:pPr algn="l">
              <a:lnSpc>
                <a:spcPct val="110000"/>
              </a:lnSpc>
              <a:spcBef>
                <a:spcPts val="200"/>
              </a:spcBef>
              <a:spcAft>
                <a:spcPts val="400"/>
              </a:spcAft>
            </a:pPr>
            <a:r>
              <a:rPr sz="1300" b="1" i="0">
                <a:solidFill>
                  <a:srgbClr val="051C2C"/>
                </a:solidFill>
                <a:latin typeface="Arial"/>
              </a:rPr>
              <a:t>Protect and quantify revenue at risk</a:t>
            </a:r>
          </a:p>
          <a:p>
            <a:pPr algn="l">
              <a:lnSpc>
                <a:spcPct val="118000"/>
              </a:lnSpc>
              <a:spcBef>
                <a:spcPts val="300"/>
              </a:spcBef>
              <a:spcAft>
                <a:spcPts val="400"/>
              </a:spcAft>
            </a:pPr>
            <a:r>
              <a:rPr sz="1000" b="0" i="0">
                <a:solidFill>
                  <a:srgbClr val="717D89"/>
                </a:solidFill>
                <a:latin typeface="Arial"/>
              </a:rPr>
              <a:t>Instantly estimate commercial impact from operational incidents—enabling rapid mitigation and transparent reporting.</a:t>
            </a:r>
          </a:p>
          <a:p>
            <a:pPr algn="l">
              <a:lnSpc>
                <a:spcPct val="105000"/>
              </a:lnSpc>
              <a:spcBef>
                <a:spcPts val="400"/>
              </a:spcBef>
              <a:spcAft>
                <a:spcPts val="400"/>
              </a:spcAft>
            </a:pPr>
            <a:r>
              <a:rPr sz="850" b="1" i="0">
                <a:solidFill>
                  <a:srgbClr val="1F8B7F"/>
                </a:solidFill>
                <a:latin typeface="Arial"/>
              </a:rPr>
              <a:t>Pillars: 1 Enterprise 360 · 2 Knowledge Graph · 3 AI Copilot · 4 Agent Factory</a:t>
            </a:r>
          </a:p>
        </p:txBody>
      </p:sp>
      <p:sp>
        <p:nvSpPr>
          <p:cNvPr id="14" name="Rectangle 13"/>
          <p:cNvSpPr/>
          <p:nvPr/>
        </p:nvSpPr>
        <p:spPr>
          <a:xfrm>
            <a:off x="8051596"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8051596"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34476"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CUSTOMER EXPERIENCE   ·   Customer 360 · Operations 360</a:t>
            </a:r>
          </a:p>
          <a:p>
            <a:pPr algn="l">
              <a:lnSpc>
                <a:spcPct val="110000"/>
              </a:lnSpc>
              <a:spcBef>
                <a:spcPts val="200"/>
              </a:spcBef>
              <a:spcAft>
                <a:spcPts val="400"/>
              </a:spcAft>
            </a:pPr>
            <a:r>
              <a:rPr sz="1300" b="1" i="0">
                <a:solidFill>
                  <a:srgbClr val="051C2C"/>
                </a:solidFill>
                <a:latin typeface="Arial"/>
              </a:rPr>
              <a:t>Minimize passenger disruption</a:t>
            </a:r>
          </a:p>
          <a:p>
            <a:pPr algn="l">
              <a:lnSpc>
                <a:spcPct val="118000"/>
              </a:lnSpc>
              <a:spcBef>
                <a:spcPts val="300"/>
              </a:spcBef>
              <a:spcAft>
                <a:spcPts val="400"/>
              </a:spcAft>
            </a:pPr>
            <a:r>
              <a:rPr sz="1000" b="0" i="0">
                <a:solidFill>
                  <a:srgbClr val="717D89"/>
                </a:solidFill>
                <a:latin typeface="Arial"/>
              </a:rPr>
              <a:t>Reroute flows, notify staff, and proactively manage customer communications when delays or outages occur.</a:t>
            </a:r>
          </a:p>
          <a:p>
            <a:pPr algn="l">
              <a:lnSpc>
                <a:spcPct val="105000"/>
              </a:lnSpc>
              <a:spcBef>
                <a:spcPts val="400"/>
              </a:spcBef>
              <a:spcAft>
                <a:spcPts val="400"/>
              </a:spcAft>
            </a:pPr>
            <a:r>
              <a:rPr sz="850" b="1" i="0">
                <a:solidFill>
                  <a:srgbClr val="1F8B7F"/>
                </a:solidFill>
                <a:latin typeface="Arial"/>
              </a:rPr>
              <a:t>Pillars: 1 Enterprise 360 · 3 AI Copilot · 4 Agent Factory</a:t>
            </a:r>
          </a:p>
        </p:txBody>
      </p:sp>
      <p:sp>
        <p:nvSpPr>
          <p:cNvPr id="17" name="Rectangle 16"/>
          <p:cNvSpPr/>
          <p:nvPr/>
        </p:nvSpPr>
        <p:spPr>
          <a:xfrm>
            <a:off x="777240"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60120"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COMPLIANCE &amp; RISK   ·   Operations 360</a:t>
            </a:r>
          </a:p>
          <a:p>
            <a:pPr algn="l">
              <a:lnSpc>
                <a:spcPct val="110000"/>
              </a:lnSpc>
              <a:spcBef>
                <a:spcPts val="200"/>
              </a:spcBef>
              <a:spcAft>
                <a:spcPts val="400"/>
              </a:spcAft>
            </a:pPr>
            <a:r>
              <a:rPr sz="1300" b="1" i="0">
                <a:solidFill>
                  <a:srgbClr val="051C2C"/>
                </a:solidFill>
                <a:latin typeface="Arial"/>
              </a:rPr>
              <a:t>Automate compliance and audit trails</a:t>
            </a:r>
          </a:p>
          <a:p>
            <a:pPr algn="l">
              <a:lnSpc>
                <a:spcPct val="118000"/>
              </a:lnSpc>
              <a:spcBef>
                <a:spcPts val="300"/>
              </a:spcBef>
              <a:spcAft>
                <a:spcPts val="400"/>
              </a:spcAft>
            </a:pPr>
            <a:r>
              <a:rPr sz="1000" b="0" i="0">
                <a:solidFill>
                  <a:srgbClr val="717D89"/>
                </a:solidFill>
                <a:latin typeface="Arial"/>
              </a:rPr>
              <a:t>Auto-log incidents, actions, and regulatory reporting—reducing compliance violations by up to 95%.</a:t>
            </a:r>
          </a:p>
          <a:p>
            <a:pPr algn="l">
              <a:lnSpc>
                <a:spcPct val="105000"/>
              </a:lnSpc>
              <a:spcBef>
                <a:spcPts val="400"/>
              </a:spcBef>
              <a:spcAft>
                <a:spcPts val="400"/>
              </a:spcAft>
            </a:pPr>
            <a:r>
              <a:rPr sz="850" b="1" i="0">
                <a:solidFill>
                  <a:srgbClr val="1F8B7F"/>
                </a:solidFill>
                <a:latin typeface="Arial"/>
              </a:rPr>
              <a:t>Pillars: 1 Enterprise 360 · 3 AI Copilot · 4 Agent Factory</a:t>
            </a:r>
          </a:p>
        </p:txBody>
      </p:sp>
      <p:sp>
        <p:nvSpPr>
          <p:cNvPr id="20" name="Rectangle 19"/>
          <p:cNvSpPr/>
          <p:nvPr/>
        </p:nvSpPr>
        <p:spPr>
          <a:xfrm>
            <a:off x="4414418"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4414418"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597298"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VENDOR MANAGEMENT   ·   Vendor 360</a:t>
            </a:r>
          </a:p>
          <a:p>
            <a:pPr algn="l">
              <a:lnSpc>
                <a:spcPct val="110000"/>
              </a:lnSpc>
              <a:spcBef>
                <a:spcPts val="200"/>
              </a:spcBef>
              <a:spcAft>
                <a:spcPts val="400"/>
              </a:spcAft>
            </a:pPr>
            <a:r>
              <a:rPr sz="1300" b="1" i="0">
                <a:solidFill>
                  <a:srgbClr val="051C2C"/>
                </a:solidFill>
                <a:latin typeface="Arial"/>
              </a:rPr>
              <a:t>Orchestrate vendor SLAs and escalations</a:t>
            </a:r>
          </a:p>
          <a:p>
            <a:pPr algn="l">
              <a:lnSpc>
                <a:spcPct val="118000"/>
              </a:lnSpc>
              <a:spcBef>
                <a:spcPts val="300"/>
              </a:spcBef>
              <a:spcAft>
                <a:spcPts val="400"/>
              </a:spcAft>
            </a:pPr>
            <a:r>
              <a:rPr sz="1000" b="0" i="0">
                <a:solidFill>
                  <a:srgbClr val="717D89"/>
                </a:solidFill>
                <a:latin typeface="Arial"/>
              </a:rPr>
              <a:t>Monitor vendor performance, trigger escalations, and ensure accountability with full lineage and audit.</a:t>
            </a:r>
          </a:p>
          <a:p>
            <a:pPr algn="l">
              <a:lnSpc>
                <a:spcPct val="105000"/>
              </a:lnSpc>
              <a:spcBef>
                <a:spcPts val="400"/>
              </a:spcBef>
              <a:spcAft>
                <a:spcPts val="400"/>
              </a:spcAft>
            </a:pPr>
            <a:r>
              <a:rPr sz="850" b="1" i="0">
                <a:solidFill>
                  <a:srgbClr val="1F8B7F"/>
                </a:solidFill>
                <a:latin typeface="Arial"/>
              </a:rPr>
              <a:t>Pillars: 1 Enterprise 360 · 2 Knowledge Graph · 4 Agent Factory</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16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GMR Group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05</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PLAN</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Stakeholders, ambition, and the 90-day path</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Five personas own the decision — here is what moves each</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564315"/>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1673352"/>
            <a:ext cx="210312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PERSONA</a:t>
            </a:r>
          </a:p>
        </p:txBody>
      </p:sp>
      <p:sp>
        <p:nvSpPr>
          <p:cNvPr id="10" name="TextBox 9"/>
          <p:cNvSpPr txBox="1"/>
          <p:nvPr/>
        </p:nvSpPr>
        <p:spPr>
          <a:xfrm>
            <a:off x="3246120" y="1673352"/>
            <a:ext cx="224028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DECISION THEY OWN</a:t>
            </a:r>
          </a:p>
        </p:txBody>
      </p:sp>
      <p:sp>
        <p:nvSpPr>
          <p:cNvPr id="11" name="TextBox 10"/>
          <p:cNvSpPr txBox="1"/>
          <p:nvPr/>
        </p:nvSpPr>
        <p:spPr>
          <a:xfrm>
            <a:off x="5715000" y="1673352"/>
            <a:ext cx="4465015"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WHAT MOVES THEM</a:t>
            </a:r>
          </a:p>
        </p:txBody>
      </p:sp>
      <p:sp>
        <p:nvSpPr>
          <p:cNvPr id="12" name="TextBox 11"/>
          <p:cNvSpPr txBox="1"/>
          <p:nvPr/>
        </p:nvSpPr>
        <p:spPr>
          <a:xfrm>
            <a:off x="10408615" y="1673352"/>
            <a:ext cx="914400" cy="564315"/>
          </a:xfrm>
          <a:prstGeom prst="rect">
            <a:avLst/>
          </a:prstGeom>
          <a:noFill/>
        </p:spPr>
        <p:txBody>
          <a:bodyPr wrap="square" lIns="0" rIns="0" tIns="0" bIns="0" anchor="ctr">
            <a:spAutoFit/>
          </a:bodyPr>
          <a:lstStyle/>
          <a:p>
            <a:pPr algn="ctr">
              <a:lnSpc>
                <a:spcPct val="105000"/>
              </a:lnSpc>
              <a:spcBef>
                <a:spcPts val="0"/>
              </a:spcBef>
              <a:spcAft>
                <a:spcPts val="400"/>
              </a:spcAft>
            </a:pPr>
            <a:r>
              <a:rPr sz="1000" b="1" i="0">
                <a:solidFill>
                  <a:srgbClr val="FFFFFF"/>
                </a:solidFill>
                <a:latin typeface="Arial"/>
              </a:rPr>
              <a:t>ENGAGE</a:t>
            </a:r>
          </a:p>
        </p:txBody>
      </p:sp>
      <p:sp>
        <p:nvSpPr>
          <p:cNvPr id="13" name="Rectangle 12"/>
          <p:cNvSpPr/>
          <p:nvPr/>
        </p:nvSpPr>
        <p:spPr>
          <a:xfrm>
            <a:off x="777240" y="2237667"/>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14" name="Connector 13"/>
          <p:cNvCxnSpPr/>
          <p:nvPr/>
        </p:nvCxnSpPr>
        <p:spPr>
          <a:xfrm>
            <a:off x="777240" y="2237667"/>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914400" y="2237667"/>
            <a:ext cx="2103120" cy="564315"/>
          </a:xfrm>
          <a:prstGeom prst="rect">
            <a:avLst/>
          </a:prstGeom>
          <a:noFill/>
        </p:spPr>
        <p:txBody>
          <a:bodyPr wrap="square" lIns="0" rIns="0" tIns="0" bIns="0" anchor="ctr">
            <a:spAutoFit/>
          </a:bodyPr>
          <a:lstStyle/>
          <a:p>
            <a:r>
              <a:rPr sz="1150" b="1" i="0">
                <a:solidFill>
                  <a:srgbClr val="051C2C"/>
                </a:solidFill>
                <a:latin typeface="Arial"/>
              </a:rPr>
              <a:t>CIO / CDO</a:t>
            </a:r>
          </a:p>
          <a:p>
            <a:pPr algn="l">
              <a:lnSpc>
                <a:spcPct val="105000"/>
              </a:lnSpc>
              <a:spcBef>
                <a:spcPts val="100"/>
              </a:spcBef>
              <a:spcAft>
                <a:spcPts val="400"/>
              </a:spcAft>
            </a:pPr>
            <a:r>
              <a:rPr sz="800" b="1" i="0">
                <a:solidFill>
                  <a:srgbClr val="2251FF"/>
                </a:solidFill>
                <a:latin typeface="Arial"/>
              </a:rPr>
              <a:t>ECONOMIC BUYER</a:t>
            </a:r>
          </a:p>
        </p:txBody>
      </p:sp>
      <p:sp>
        <p:nvSpPr>
          <p:cNvPr id="16" name="TextBox 15"/>
          <p:cNvSpPr txBox="1"/>
          <p:nvPr/>
        </p:nvSpPr>
        <p:spPr>
          <a:xfrm>
            <a:off x="3246120" y="2237667"/>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Platform strategy &amp; architecture</a:t>
            </a:r>
          </a:p>
        </p:txBody>
      </p:sp>
      <p:sp>
        <p:nvSpPr>
          <p:cNvPr id="17" name="TextBox 16"/>
          <p:cNvSpPr txBox="1"/>
          <p:nvPr/>
        </p:nvSpPr>
        <p:spPr>
          <a:xfrm>
            <a:off x="5715000" y="2237667"/>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delivers an AI-first, no-code data fabric that unifies your siloed data, slashes integration costs, and accelerates time-to-value for every business and ops leader.”</a:t>
            </a:r>
          </a:p>
        </p:txBody>
      </p:sp>
      <p:sp>
        <p:nvSpPr>
          <p:cNvPr id="18" name="TextBox 17"/>
          <p:cNvSpPr txBox="1"/>
          <p:nvPr/>
        </p:nvSpPr>
        <p:spPr>
          <a:xfrm>
            <a:off x="10394899" y="2364377"/>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19" name="TextBox 18"/>
          <p:cNvSpPr txBox="1"/>
          <p:nvPr/>
        </p:nvSpPr>
        <p:spPr>
          <a:xfrm>
            <a:off x="10797235" y="2237667"/>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20" name="Connector 19"/>
          <p:cNvCxnSpPr/>
          <p:nvPr/>
        </p:nvCxnSpPr>
        <p:spPr>
          <a:xfrm>
            <a:off x="777240" y="2801982"/>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14400" y="2801982"/>
            <a:ext cx="2103120" cy="564315"/>
          </a:xfrm>
          <a:prstGeom prst="rect">
            <a:avLst/>
          </a:prstGeom>
          <a:noFill/>
        </p:spPr>
        <p:txBody>
          <a:bodyPr wrap="square" lIns="0" rIns="0" tIns="0" bIns="0" anchor="ctr">
            <a:spAutoFit/>
          </a:bodyPr>
          <a:lstStyle/>
          <a:p>
            <a:r>
              <a:rPr sz="1150" b="1" i="0">
                <a:solidFill>
                  <a:srgbClr val="051C2C"/>
                </a:solidFill>
                <a:latin typeface="Arial"/>
              </a:rPr>
              <a:t>Head of AI &amp; Digital</a:t>
            </a:r>
          </a:p>
          <a:p>
            <a:pPr algn="l">
              <a:lnSpc>
                <a:spcPct val="105000"/>
              </a:lnSpc>
              <a:spcBef>
                <a:spcPts val="100"/>
              </a:spcBef>
              <a:spcAft>
                <a:spcPts val="400"/>
              </a:spcAft>
            </a:pPr>
            <a:r>
              <a:rPr sz="800" b="1" i="0">
                <a:solidFill>
                  <a:srgbClr val="2251FF"/>
                </a:solidFill>
                <a:latin typeface="Arial"/>
              </a:rPr>
              <a:t>CHAMPION</a:t>
            </a:r>
          </a:p>
        </p:txBody>
      </p:sp>
      <p:sp>
        <p:nvSpPr>
          <p:cNvPr id="22" name="TextBox 21"/>
          <p:cNvSpPr txBox="1"/>
          <p:nvPr/>
        </p:nvSpPr>
        <p:spPr>
          <a:xfrm>
            <a:off x="3246120" y="2801982"/>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AI roadmap &amp; scaling</a:t>
            </a:r>
          </a:p>
        </p:txBody>
      </p:sp>
      <p:sp>
        <p:nvSpPr>
          <p:cNvPr id="23" name="TextBox 22"/>
          <p:cNvSpPr txBox="1"/>
          <p:nvPr/>
        </p:nvSpPr>
        <p:spPr>
          <a:xfrm>
            <a:off x="5715000" y="2801982"/>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“SCIKIQ’s Data Product Factory and GenAI Studio let you activate AI-ready data products and copilots in weeks, not quarters.”</a:t>
            </a:r>
          </a:p>
        </p:txBody>
      </p:sp>
      <p:sp>
        <p:nvSpPr>
          <p:cNvPr id="24" name="TextBox 23"/>
          <p:cNvSpPr txBox="1"/>
          <p:nvPr/>
        </p:nvSpPr>
        <p:spPr>
          <a:xfrm>
            <a:off x="10394899" y="2928692"/>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25" name="TextBox 24"/>
          <p:cNvSpPr txBox="1"/>
          <p:nvPr/>
        </p:nvSpPr>
        <p:spPr>
          <a:xfrm>
            <a:off x="10797235" y="2801982"/>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sp>
        <p:nvSpPr>
          <p:cNvPr id="26" name="Rectangle 25"/>
          <p:cNvSpPr/>
          <p:nvPr/>
        </p:nvSpPr>
        <p:spPr>
          <a:xfrm>
            <a:off x="777240" y="3366298"/>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27" name="Connector 26"/>
          <p:cNvCxnSpPr/>
          <p:nvPr/>
        </p:nvCxnSpPr>
        <p:spPr>
          <a:xfrm>
            <a:off x="777240" y="3366298"/>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914400" y="3366298"/>
            <a:ext cx="2103120" cy="564315"/>
          </a:xfrm>
          <a:prstGeom prst="rect">
            <a:avLst/>
          </a:prstGeom>
          <a:noFill/>
        </p:spPr>
        <p:txBody>
          <a:bodyPr wrap="square" lIns="0" rIns="0" tIns="0" bIns="0" anchor="ctr">
            <a:spAutoFit/>
          </a:bodyPr>
          <a:lstStyle/>
          <a:p>
            <a:r>
              <a:rPr sz="1150" b="1" i="0">
                <a:solidFill>
                  <a:srgbClr val="051C2C"/>
                </a:solidFill>
                <a:latin typeface="Arial"/>
              </a:rPr>
              <a:t>COO / Head of Operations (Airports/Energy)</a:t>
            </a:r>
          </a:p>
          <a:p>
            <a:pPr algn="l">
              <a:lnSpc>
                <a:spcPct val="105000"/>
              </a:lnSpc>
              <a:spcBef>
                <a:spcPts val="100"/>
              </a:spcBef>
              <a:spcAft>
                <a:spcPts val="400"/>
              </a:spcAft>
            </a:pPr>
            <a:r>
              <a:rPr sz="800" b="1" i="0">
                <a:solidFill>
                  <a:srgbClr val="2251FF"/>
                </a:solidFill>
                <a:latin typeface="Arial"/>
              </a:rPr>
              <a:t>USER</a:t>
            </a:r>
          </a:p>
        </p:txBody>
      </p:sp>
      <p:sp>
        <p:nvSpPr>
          <p:cNvPr id="29" name="TextBox 28"/>
          <p:cNvSpPr txBox="1"/>
          <p:nvPr/>
        </p:nvSpPr>
        <p:spPr>
          <a:xfrm>
            <a:off x="3246120" y="3366298"/>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Operational outcomes</a:t>
            </a:r>
          </a:p>
        </p:txBody>
      </p:sp>
      <p:sp>
        <p:nvSpPr>
          <p:cNvPr id="30" name="TextBox 29"/>
          <p:cNvSpPr txBox="1"/>
          <p:nvPr/>
        </p:nvSpPr>
        <p:spPr>
          <a:xfrm>
            <a:off x="5715000" y="3366298"/>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“Get a unified, context-rich control tower—see what’s happening, why, and let AI recommend or trigger fixes.”</a:t>
            </a:r>
          </a:p>
        </p:txBody>
      </p:sp>
      <p:sp>
        <p:nvSpPr>
          <p:cNvPr id="31" name="TextBox 30"/>
          <p:cNvSpPr txBox="1"/>
          <p:nvPr/>
        </p:nvSpPr>
        <p:spPr>
          <a:xfrm>
            <a:off x="10394899" y="349300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2" name="TextBox 31"/>
          <p:cNvSpPr txBox="1"/>
          <p:nvPr/>
        </p:nvSpPr>
        <p:spPr>
          <a:xfrm>
            <a:off x="10797235" y="3366298"/>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Enable</a:t>
            </a:r>
          </a:p>
        </p:txBody>
      </p:sp>
      <p:cxnSp>
        <p:nvCxnSpPr>
          <p:cNvPr id="33" name="Connector 32"/>
          <p:cNvCxnSpPr/>
          <p:nvPr/>
        </p:nvCxnSpPr>
        <p:spPr>
          <a:xfrm>
            <a:off x="777240" y="3930613"/>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914400" y="3930613"/>
            <a:ext cx="2103120" cy="564315"/>
          </a:xfrm>
          <a:prstGeom prst="rect">
            <a:avLst/>
          </a:prstGeom>
          <a:noFill/>
        </p:spPr>
        <p:txBody>
          <a:bodyPr wrap="square" lIns="0" rIns="0" tIns="0" bIns="0" anchor="ctr">
            <a:spAutoFit/>
          </a:bodyPr>
          <a:lstStyle/>
          <a:p>
            <a:r>
              <a:rPr sz="1150" b="1" i="0">
                <a:solidFill>
                  <a:srgbClr val="051C2C"/>
                </a:solidFill>
                <a:latin typeface="Arial"/>
              </a:rPr>
              <a:t>Chief Risk &amp; Compliance Officer</a:t>
            </a:r>
          </a:p>
          <a:p>
            <a:pPr algn="l">
              <a:lnSpc>
                <a:spcPct val="105000"/>
              </a:lnSpc>
              <a:spcBef>
                <a:spcPts val="100"/>
              </a:spcBef>
              <a:spcAft>
                <a:spcPts val="400"/>
              </a:spcAft>
            </a:pPr>
            <a:r>
              <a:rPr sz="800" b="1" i="0">
                <a:solidFill>
                  <a:srgbClr val="2251FF"/>
                </a:solidFill>
                <a:latin typeface="Arial"/>
              </a:rPr>
              <a:t>BLOCKER</a:t>
            </a:r>
          </a:p>
        </p:txBody>
      </p:sp>
      <p:sp>
        <p:nvSpPr>
          <p:cNvPr id="35" name="TextBox 34"/>
          <p:cNvSpPr txBox="1"/>
          <p:nvPr/>
        </p:nvSpPr>
        <p:spPr>
          <a:xfrm>
            <a:off x="3246120" y="3930613"/>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Data lineage, regulatory compliance, and minim</a:t>
            </a:r>
          </a:p>
        </p:txBody>
      </p:sp>
      <p:sp>
        <p:nvSpPr>
          <p:cNvPr id="36" name="TextBox 35"/>
          <p:cNvSpPr txBox="1"/>
          <p:nvPr/>
        </p:nvSpPr>
        <p:spPr>
          <a:xfrm>
            <a:off x="5715000" y="3930613"/>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“SCIKIQ’s end-to-end lineage, access control, and compliance monitoring ensure you meet all regulatory and audit requirements.”</a:t>
            </a:r>
          </a:p>
        </p:txBody>
      </p:sp>
      <p:sp>
        <p:nvSpPr>
          <p:cNvPr id="37" name="TextBox 36"/>
          <p:cNvSpPr txBox="1"/>
          <p:nvPr/>
        </p:nvSpPr>
        <p:spPr>
          <a:xfrm>
            <a:off x="10394899" y="4057323"/>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8" name="TextBox 37"/>
          <p:cNvSpPr txBox="1"/>
          <p:nvPr/>
        </p:nvSpPr>
        <p:spPr>
          <a:xfrm>
            <a:off x="10797235" y="3930613"/>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Neutralise</a:t>
            </a:r>
          </a:p>
        </p:txBody>
      </p:sp>
      <p:sp>
        <p:nvSpPr>
          <p:cNvPr id="39" name="Rectangle 38"/>
          <p:cNvSpPr/>
          <p:nvPr/>
        </p:nvSpPr>
        <p:spPr>
          <a:xfrm>
            <a:off x="777240" y="4494929"/>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40" name="Connector 39"/>
          <p:cNvCxnSpPr/>
          <p:nvPr/>
        </p:nvCxnSpPr>
        <p:spPr>
          <a:xfrm>
            <a:off x="777240" y="4494929"/>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494929"/>
            <a:ext cx="2103120" cy="564315"/>
          </a:xfrm>
          <a:prstGeom prst="rect">
            <a:avLst/>
          </a:prstGeom>
          <a:noFill/>
        </p:spPr>
        <p:txBody>
          <a:bodyPr wrap="square" lIns="0" rIns="0" tIns="0" bIns="0" anchor="ctr">
            <a:spAutoFit/>
          </a:bodyPr>
          <a:lstStyle/>
          <a:p>
            <a:r>
              <a:rPr sz="1150" b="1" i="0">
                <a:solidFill>
                  <a:srgbClr val="051C2C"/>
                </a:solidFill>
                <a:latin typeface="Arial"/>
              </a:rPr>
              <a:t>CFO</a:t>
            </a:r>
          </a:p>
          <a:p>
            <a:pPr algn="l">
              <a:lnSpc>
                <a:spcPct val="105000"/>
              </a:lnSpc>
              <a:spcBef>
                <a:spcPts val="100"/>
              </a:spcBef>
              <a:spcAft>
                <a:spcPts val="400"/>
              </a:spcAft>
            </a:pPr>
            <a:r>
              <a:rPr sz="800" b="1" i="0">
                <a:solidFill>
                  <a:srgbClr val="2251FF"/>
                </a:solidFill>
                <a:latin typeface="Arial"/>
              </a:rPr>
              <a:t>ECONOMIC BUYER</a:t>
            </a:r>
          </a:p>
        </p:txBody>
      </p:sp>
      <p:sp>
        <p:nvSpPr>
          <p:cNvPr id="42" name="TextBox 41"/>
          <p:cNvSpPr txBox="1"/>
          <p:nvPr/>
        </p:nvSpPr>
        <p:spPr>
          <a:xfrm>
            <a:off x="3246120" y="4494929"/>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Budget, payback &amp; risk</a:t>
            </a:r>
          </a:p>
        </p:txBody>
      </p:sp>
      <p:sp>
        <p:nvSpPr>
          <p:cNvPr id="43" name="TextBox 42"/>
          <p:cNvSpPr txBox="1"/>
          <p:nvPr/>
        </p:nvSpPr>
        <p:spPr>
          <a:xfrm>
            <a:off x="5715000" y="4494929"/>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delivers 60% lower TCO and unlocks new revenue streams from data products—fast payback, measurable impact.”</a:t>
            </a:r>
          </a:p>
        </p:txBody>
      </p:sp>
      <p:sp>
        <p:nvSpPr>
          <p:cNvPr id="44" name="TextBox 43"/>
          <p:cNvSpPr txBox="1"/>
          <p:nvPr/>
        </p:nvSpPr>
        <p:spPr>
          <a:xfrm>
            <a:off x="10394899" y="462163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45" name="TextBox 44"/>
          <p:cNvSpPr txBox="1"/>
          <p:nvPr/>
        </p:nvSpPr>
        <p:spPr>
          <a:xfrm>
            <a:off x="10797235" y="4494929"/>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46" name="Connector 45"/>
          <p:cNvCxnSpPr/>
          <p:nvPr/>
        </p:nvCxnSpPr>
        <p:spPr>
          <a:xfrm>
            <a:off x="777240" y="5059244"/>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5059244"/>
            <a:ext cx="2103120" cy="564315"/>
          </a:xfrm>
          <a:prstGeom prst="rect">
            <a:avLst/>
          </a:prstGeom>
          <a:noFill/>
        </p:spPr>
        <p:txBody>
          <a:bodyPr wrap="square" lIns="0" rIns="0" tIns="0" bIns="0" anchor="ctr">
            <a:spAutoFit/>
          </a:bodyPr>
          <a:lstStyle/>
          <a:p>
            <a:r>
              <a:rPr sz="1150" b="1" i="0">
                <a:solidFill>
                  <a:srgbClr val="051C2C"/>
                </a:solidFill>
                <a:latin typeface="Arial"/>
              </a:rPr>
              <a:t>Business Unit Heads (Airports, Energy, Transport)</a:t>
            </a:r>
          </a:p>
          <a:p>
            <a:pPr algn="l">
              <a:lnSpc>
                <a:spcPct val="105000"/>
              </a:lnSpc>
              <a:spcBef>
                <a:spcPts val="100"/>
              </a:spcBef>
              <a:spcAft>
                <a:spcPts val="400"/>
              </a:spcAft>
            </a:pPr>
            <a:r>
              <a:rPr sz="800" b="1" i="0">
                <a:solidFill>
                  <a:srgbClr val="2251FF"/>
                </a:solidFill>
                <a:latin typeface="Arial"/>
              </a:rPr>
              <a:t>USER/CHAMPION</a:t>
            </a:r>
          </a:p>
        </p:txBody>
      </p:sp>
      <p:sp>
        <p:nvSpPr>
          <p:cNvPr id="48" name="TextBox 47"/>
          <p:cNvSpPr txBox="1"/>
          <p:nvPr/>
        </p:nvSpPr>
        <p:spPr>
          <a:xfrm>
            <a:off x="3246120" y="5059244"/>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Adoption &amp; outcomes</a:t>
            </a:r>
          </a:p>
        </p:txBody>
      </p:sp>
      <p:sp>
        <p:nvSpPr>
          <p:cNvPr id="49" name="TextBox 48"/>
          <p:cNvSpPr txBox="1"/>
          <p:nvPr/>
        </p:nvSpPr>
        <p:spPr>
          <a:xfrm>
            <a:off x="5715000" y="5059244"/>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contextualizes your business data so you can act faster, serve better, and outpace competitors.”</a:t>
            </a:r>
          </a:p>
        </p:txBody>
      </p:sp>
      <p:sp>
        <p:nvSpPr>
          <p:cNvPr id="50" name="TextBox 49"/>
          <p:cNvSpPr txBox="1"/>
          <p:nvPr/>
        </p:nvSpPr>
        <p:spPr>
          <a:xfrm>
            <a:off x="10394899" y="5185954"/>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51" name="TextBox 50"/>
          <p:cNvSpPr txBox="1"/>
          <p:nvPr/>
        </p:nvSpPr>
        <p:spPr>
          <a:xfrm>
            <a:off x="10797235" y="5059244"/>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52" name="Connector 51"/>
          <p:cNvCxnSpPr/>
          <p:nvPr/>
        </p:nvCxnSpPr>
        <p:spPr>
          <a:xfrm>
            <a:off x="777240" y="5623560"/>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777240" y="577900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850" b="0" i="0">
                <a:solidFill>
                  <a:srgbClr val="717D89"/>
                </a:solidFill>
                <a:latin typeface="Arial"/>
              </a:rPr>
              <a:t>Engage = priority of effort to win the persona:  ● court   ◕ neutralise   ◑ inform/enable</a:t>
            </a:r>
          </a:p>
        </p:txBody>
      </p:sp>
      <p:sp>
        <p:nvSpPr>
          <p:cNvPr id="54" name="TextBox 5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account analysis — internal</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Build the context layer once; compound it across GMR Group</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4084167" y="1901952"/>
            <a:ext cx="4023360" cy="84124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084167" y="1901952"/>
            <a:ext cx="4023360" cy="841248"/>
          </a:xfrm>
          <a:prstGeom prst="rect">
            <a:avLst/>
          </a:prstGeom>
          <a:noFill/>
        </p:spPr>
        <p:txBody>
          <a:bodyPr wrap="square" lIns="0" rIns="0" tIns="0" bIns="0" anchor="ctr">
            <a:spAutoFit/>
          </a:bodyPr>
          <a:lstStyle/>
          <a:p>
            <a:pPr algn="ctr"/>
            <a:r>
              <a:rPr sz="1600" b="1" i="0">
                <a:solidFill>
                  <a:srgbClr val="FFFFFF"/>
                </a:solidFill>
                <a:latin typeface="Arial"/>
              </a:rPr>
              <a:t>Agent Factory    </a:t>
            </a:r>
            <a:r>
              <a:rPr sz="1100" b="0" i="0">
                <a:solidFill>
                  <a:srgbClr val="C4D0DC"/>
                </a:solidFill>
                <a:latin typeface="Arial"/>
              </a:rPr>
              <a:t>Autonomous execution</a:t>
            </a:r>
          </a:p>
        </p:txBody>
      </p:sp>
      <p:sp>
        <p:nvSpPr>
          <p:cNvPr id="10" name="Rectangle 9"/>
          <p:cNvSpPr/>
          <p:nvPr/>
        </p:nvSpPr>
        <p:spPr>
          <a:xfrm>
            <a:off x="3489807" y="2852928"/>
            <a:ext cx="5212080" cy="84124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489807" y="2852928"/>
            <a:ext cx="5212080" cy="841248"/>
          </a:xfrm>
          <a:prstGeom prst="rect">
            <a:avLst/>
          </a:prstGeom>
          <a:noFill/>
        </p:spPr>
        <p:txBody>
          <a:bodyPr wrap="square" lIns="0" rIns="0" tIns="0" bIns="0" anchor="ctr">
            <a:spAutoFit/>
          </a:bodyPr>
          <a:lstStyle/>
          <a:p>
            <a:pPr algn="ctr"/>
            <a:r>
              <a:rPr sz="1600" b="1" i="0">
                <a:solidFill>
                  <a:srgbClr val="FFFFFF"/>
                </a:solidFill>
                <a:latin typeface="Arial"/>
              </a:rPr>
              <a:t>AI Copilot    </a:t>
            </a:r>
            <a:r>
              <a:rPr sz="1100" b="0" i="0">
                <a:solidFill>
                  <a:srgbClr val="C4D0DC"/>
                </a:solidFill>
                <a:latin typeface="Arial"/>
              </a:rPr>
              <a:t>Conversational, explainable intelligence</a:t>
            </a:r>
          </a:p>
        </p:txBody>
      </p:sp>
      <p:sp>
        <p:nvSpPr>
          <p:cNvPr id="12" name="Rectangle 11"/>
          <p:cNvSpPr/>
          <p:nvPr/>
        </p:nvSpPr>
        <p:spPr>
          <a:xfrm>
            <a:off x="2849727" y="3803904"/>
            <a:ext cx="6492240" cy="84124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849727" y="3803904"/>
            <a:ext cx="6492240" cy="841248"/>
          </a:xfrm>
          <a:prstGeom prst="rect">
            <a:avLst/>
          </a:prstGeom>
          <a:noFill/>
        </p:spPr>
        <p:txBody>
          <a:bodyPr wrap="square" lIns="0" rIns="0" tIns="0" bIns="0" anchor="ctr">
            <a:spAutoFit/>
          </a:bodyPr>
          <a:lstStyle/>
          <a:p>
            <a:pPr algn="ctr"/>
            <a:r>
              <a:rPr sz="1600" b="1" i="0">
                <a:solidFill>
                  <a:srgbClr val="FFFFFF"/>
                </a:solidFill>
                <a:latin typeface="Arial"/>
              </a:rPr>
              <a:t>Knowledge Graph    </a:t>
            </a:r>
            <a:r>
              <a:rPr sz="1100" b="0" i="0">
                <a:solidFill>
                  <a:srgbClr val="C4D0DC"/>
                </a:solidFill>
                <a:latin typeface="Arial"/>
              </a:rPr>
              <a:t>Connected context &amp; relationships</a:t>
            </a:r>
          </a:p>
        </p:txBody>
      </p:sp>
      <p:sp>
        <p:nvSpPr>
          <p:cNvPr id="14" name="Rectangle 13"/>
          <p:cNvSpPr/>
          <p:nvPr/>
        </p:nvSpPr>
        <p:spPr>
          <a:xfrm>
            <a:off x="2163927" y="4754880"/>
            <a:ext cx="7863840" cy="84124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163927" y="4754880"/>
            <a:ext cx="7863840" cy="841248"/>
          </a:xfrm>
          <a:prstGeom prst="rect">
            <a:avLst/>
          </a:prstGeom>
          <a:noFill/>
        </p:spPr>
        <p:txBody>
          <a:bodyPr wrap="square" lIns="0" rIns="0" tIns="0" bIns="0" anchor="ctr">
            <a:spAutoFit/>
          </a:bodyPr>
          <a:lstStyle/>
          <a:p>
            <a:pPr algn="ctr"/>
            <a:r>
              <a:rPr sz="1600" b="1" i="0">
                <a:solidFill>
                  <a:srgbClr val="FFFFFF"/>
                </a:solidFill>
                <a:latin typeface="Arial"/>
              </a:rPr>
              <a:t>Enterprise 360    </a:t>
            </a:r>
            <a:r>
              <a:rPr sz="1100" b="0" i="0">
                <a:solidFill>
                  <a:srgbClr val="C4D0DC"/>
                </a:solidFill>
                <a:latin typeface="Arial"/>
              </a:rPr>
              <a:t>Unified, AI-ready data foundation</a:t>
            </a:r>
          </a:p>
        </p:txBody>
      </p:sp>
      <p:sp>
        <p:nvSpPr>
          <p:cNvPr id="16" name="TextBox 1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 it in 90 days on one domain, then scale the backbone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36576"/>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77240"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1993392"/>
            <a:ext cx="3362858" cy="77724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1 · 30 DAYS</a:t>
            </a:r>
          </a:p>
          <a:p>
            <a:pPr algn="l">
              <a:lnSpc>
                <a:spcPct val="105000"/>
              </a:lnSpc>
              <a:spcBef>
                <a:spcPts val="0"/>
              </a:spcBef>
              <a:spcAft>
                <a:spcPts val="400"/>
              </a:spcAft>
            </a:pPr>
            <a:r>
              <a:rPr sz="1450" b="1" i="0">
                <a:solidFill>
                  <a:srgbClr val="FFFFFF"/>
                </a:solidFill>
                <a:latin typeface="Arial"/>
              </a:rPr>
              <a:t>Data Unification &amp; Incident Graph</a:t>
            </a:r>
          </a:p>
        </p:txBody>
      </p:sp>
      <p:sp>
        <p:nvSpPr>
          <p:cNvPr id="12" name="TextBox 11"/>
          <p:cNvSpPr txBox="1"/>
          <p:nvPr/>
        </p:nvSpPr>
        <p:spPr>
          <a:xfrm>
            <a:off x="822960"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Connect AIMS, BHS, IoT, CRM, Vendor Portal, POS, Compliance</a:t>
            </a:r>
          </a:p>
          <a:p>
            <a:pPr>
              <a:lnSpc>
                <a:spcPct val="120000"/>
              </a:lnSpc>
              <a:spcAft>
                <a:spcPts val="700"/>
              </a:spcAft>
            </a:pPr>
            <a:r>
              <a:rPr sz="1150" b="1" i="0">
                <a:solidFill>
                  <a:srgbClr val="2251FF"/>
                </a:solidFill>
                <a:latin typeface="Arial"/>
              </a:rPr>
              <a:t>—  </a:t>
            </a:r>
            <a:r>
              <a:rPr sz="1150" b="0" i="0">
                <a:solidFill>
                  <a:srgbClr val="051C2C"/>
                </a:solidFill>
                <a:latin typeface="Arial"/>
              </a:rPr>
              <a:t>Ingest 6 months of operational and incident data</a:t>
            </a:r>
          </a:p>
          <a:p>
            <a:pPr>
              <a:lnSpc>
                <a:spcPct val="120000"/>
              </a:lnSpc>
              <a:spcAft>
                <a:spcPts val="700"/>
              </a:spcAft>
            </a:pPr>
            <a:r>
              <a:rPr sz="1150" b="1" i="0">
                <a:solidFill>
                  <a:srgbClr val="2251FF"/>
                </a:solidFill>
                <a:latin typeface="Arial"/>
              </a:rPr>
              <a:t>—  </a:t>
            </a:r>
            <a:r>
              <a:rPr sz="1150" b="0" i="0">
                <a:solidFill>
                  <a:srgbClr val="051C2C"/>
                </a:solidFill>
                <a:latin typeface="Arial"/>
              </a:rPr>
              <a:t>Build knowledge graph of assets, events, vendors, and impact paths</a:t>
            </a:r>
          </a:p>
          <a:p>
            <a:pPr>
              <a:lnSpc>
                <a:spcPct val="120000"/>
              </a:lnSpc>
              <a:spcAft>
                <a:spcPts val="700"/>
              </a:spcAft>
            </a:pPr>
            <a:r>
              <a:rPr sz="1150" b="1" i="0">
                <a:solidFill>
                  <a:srgbClr val="2251FF"/>
                </a:solidFill>
                <a:latin typeface="Arial"/>
              </a:rPr>
              <a:t>—  </a:t>
            </a:r>
            <a:r>
              <a:rPr sz="1150" b="0" i="0">
                <a:solidFill>
                  <a:srgbClr val="051C2C"/>
                </a:solidFill>
                <a:latin typeface="Arial"/>
              </a:rPr>
              <a:t>Configure dashboards for real-time incident visibility</a:t>
            </a:r>
          </a:p>
        </p:txBody>
      </p:sp>
      <p:sp>
        <p:nvSpPr>
          <p:cNvPr id="13" name="Oval 12"/>
          <p:cNvSpPr/>
          <p:nvPr/>
        </p:nvSpPr>
        <p:spPr>
          <a:xfrm>
            <a:off x="4414418"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14418" y="1993392"/>
            <a:ext cx="3362858" cy="7772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97298"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2 · 60 DAYS</a:t>
            </a:r>
          </a:p>
          <a:p>
            <a:pPr algn="l">
              <a:lnSpc>
                <a:spcPct val="105000"/>
              </a:lnSpc>
              <a:spcBef>
                <a:spcPts val="0"/>
              </a:spcBef>
              <a:spcAft>
                <a:spcPts val="400"/>
              </a:spcAft>
            </a:pPr>
            <a:r>
              <a:rPr sz="1450" b="1" i="0">
                <a:solidFill>
                  <a:srgbClr val="FFFFFF"/>
                </a:solidFill>
                <a:latin typeface="Arial"/>
              </a:rPr>
              <a:t>Copilot &amp; Agent Activation</a:t>
            </a:r>
          </a:p>
        </p:txBody>
      </p:sp>
      <p:sp>
        <p:nvSpPr>
          <p:cNvPr id="16" name="TextBox 15"/>
          <p:cNvSpPr txBox="1"/>
          <p:nvPr/>
        </p:nvSpPr>
        <p:spPr>
          <a:xfrm>
            <a:off x="4460138"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Enable GenAI Copilot for operational and commercial queries</a:t>
            </a:r>
          </a:p>
          <a:p>
            <a:pPr>
              <a:lnSpc>
                <a:spcPct val="120000"/>
              </a:lnSpc>
              <a:spcAft>
                <a:spcPts val="700"/>
              </a:spcAft>
            </a:pPr>
            <a:r>
              <a:rPr sz="1150" b="1" i="0">
                <a:solidFill>
                  <a:srgbClr val="2251FF"/>
                </a:solidFill>
                <a:latin typeface="Arial"/>
              </a:rPr>
              <a:t>—  </a:t>
            </a:r>
            <a:r>
              <a:rPr sz="1150" b="0" i="0">
                <a:solidFill>
                  <a:srgbClr val="051C2C"/>
                </a:solidFill>
                <a:latin typeface="Arial"/>
              </a:rPr>
              <a:t>Deploy Vendor Escalation and Revenue Analyzer agents</a:t>
            </a:r>
          </a:p>
          <a:p>
            <a:pPr>
              <a:lnSpc>
                <a:spcPct val="120000"/>
              </a:lnSpc>
              <a:spcAft>
                <a:spcPts val="700"/>
              </a:spcAft>
            </a:pPr>
            <a:r>
              <a:rPr sz="1150" b="1" i="0">
                <a:solidFill>
                  <a:srgbClr val="2251FF"/>
                </a:solidFill>
                <a:latin typeface="Arial"/>
              </a:rPr>
              <a:t>—  </a:t>
            </a:r>
            <a:r>
              <a:rPr sz="1150" b="0" i="0">
                <a:solidFill>
                  <a:srgbClr val="051C2C"/>
                </a:solidFill>
                <a:latin typeface="Arial"/>
              </a:rPr>
              <a:t>Train teams on no-code agent builder</a:t>
            </a:r>
          </a:p>
        </p:txBody>
      </p:sp>
      <p:sp>
        <p:nvSpPr>
          <p:cNvPr id="17" name="Oval 16"/>
          <p:cNvSpPr/>
          <p:nvPr/>
        </p:nvSpPr>
        <p:spPr>
          <a:xfrm>
            <a:off x="8051596"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051596" y="1993392"/>
            <a:ext cx="3362858" cy="77724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34476"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3 · 90 DAYS</a:t>
            </a:r>
          </a:p>
          <a:p>
            <a:pPr algn="l">
              <a:lnSpc>
                <a:spcPct val="105000"/>
              </a:lnSpc>
              <a:spcBef>
                <a:spcPts val="0"/>
              </a:spcBef>
              <a:spcAft>
                <a:spcPts val="400"/>
              </a:spcAft>
            </a:pPr>
            <a:r>
              <a:rPr sz="1450" b="1" i="0">
                <a:solidFill>
                  <a:srgbClr val="FFFFFF"/>
                </a:solidFill>
                <a:latin typeface="Arial"/>
              </a:rPr>
              <a:t>Scale &amp; Monetize Data Products</a:t>
            </a:r>
          </a:p>
        </p:txBody>
      </p:sp>
      <p:sp>
        <p:nvSpPr>
          <p:cNvPr id="20" name="TextBox 19"/>
          <p:cNvSpPr txBox="1"/>
          <p:nvPr/>
        </p:nvSpPr>
        <p:spPr>
          <a:xfrm>
            <a:off x="8097316"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Expand connectors to energy and transport assets</a:t>
            </a:r>
          </a:p>
          <a:p>
            <a:pPr>
              <a:lnSpc>
                <a:spcPct val="120000"/>
              </a:lnSpc>
              <a:spcAft>
                <a:spcPts val="700"/>
              </a:spcAft>
            </a:pPr>
            <a:r>
              <a:rPr sz="1150" b="1" i="0">
                <a:solidFill>
                  <a:srgbClr val="2251FF"/>
                </a:solidFill>
                <a:latin typeface="Arial"/>
              </a:rPr>
              <a:t>—  </a:t>
            </a:r>
            <a:r>
              <a:rPr sz="1150" b="0" i="0">
                <a:solidFill>
                  <a:srgbClr val="051C2C"/>
                </a:solidFill>
                <a:latin typeface="Arial"/>
              </a:rPr>
              <a:t>Develop cross-BU dashboards and data products</a:t>
            </a:r>
          </a:p>
          <a:p>
            <a:pPr>
              <a:lnSpc>
                <a:spcPct val="120000"/>
              </a:lnSpc>
              <a:spcAft>
                <a:spcPts val="700"/>
              </a:spcAft>
            </a:pPr>
            <a:r>
              <a:rPr sz="1150" b="1" i="0">
                <a:solidFill>
                  <a:srgbClr val="2251FF"/>
                </a:solidFill>
                <a:latin typeface="Arial"/>
              </a:rPr>
              <a:t>—  </a:t>
            </a:r>
            <a:r>
              <a:rPr sz="1150" b="0" i="0">
                <a:solidFill>
                  <a:srgbClr val="051C2C"/>
                </a:solidFill>
                <a:latin typeface="Arial"/>
              </a:rPr>
              <a:t>Enable data sharing and monetization with partners</a:t>
            </a:r>
          </a:p>
        </p:txBody>
      </p:sp>
      <p:sp>
        <p:nvSpPr>
          <p:cNvPr id="21" name="TextBox 20"/>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delivery methodology</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FFFFFF"/>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GMR Group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01</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CONTEXT</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today’s stack can’t deliver AI value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20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FFFFFF"/>
                </a:solidFill>
                <a:latin typeface="Arial"/>
              </a:rPr>
              <a:t>The next step: a focused 90-day pilot with one executive sponsor</a:t>
            </a:r>
          </a:p>
        </p:txBody>
      </p:sp>
      <p:cxnSp>
        <p:nvCxnSpPr>
          <p:cNvPr id="7" name="Connector 6"/>
          <p:cNvCxnSpPr/>
          <p:nvPr/>
        </p:nvCxnSpPr>
        <p:spPr>
          <a:xfrm>
            <a:off x="777240" y="1481328"/>
            <a:ext cx="10637215" cy="0"/>
          </a:xfrm>
          <a:prstGeom prst="bentConnector3">
            <a:avLst/>
          </a:prstGeom>
          <a:ln w="19050">
            <a:solidFill>
              <a:srgbClr val="334A5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9722815" cy="64008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See your incident graph and control tower in 30 days.</a:t>
            </a:r>
          </a:p>
        </p:txBody>
      </p:sp>
      <p:sp>
        <p:nvSpPr>
          <p:cNvPr id="9" name="Rectangle 8"/>
          <p:cNvSpPr/>
          <p:nvPr/>
        </p:nvSpPr>
        <p:spPr>
          <a:xfrm>
            <a:off x="777240"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78408"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01</a:t>
            </a:r>
          </a:p>
          <a:p>
            <a:pPr algn="l">
              <a:lnSpc>
                <a:spcPct val="125000"/>
              </a:lnSpc>
              <a:spcBef>
                <a:spcPts val="400"/>
              </a:spcBef>
              <a:spcAft>
                <a:spcPts val="400"/>
              </a:spcAft>
            </a:pPr>
            <a:r>
              <a:rPr sz="1300" b="0" i="0">
                <a:solidFill>
                  <a:srgbClr val="C4D0DC"/>
                </a:solidFill>
                <a:latin typeface="Arial"/>
              </a:rPr>
              <a:t>Identify top 2-3 incident types (e.g., asset failure, vendor SLA, customer disruption)</a:t>
            </a:r>
          </a:p>
        </p:txBody>
      </p:sp>
      <p:sp>
        <p:nvSpPr>
          <p:cNvPr id="12" name="Rectangle 11"/>
          <p:cNvSpPr/>
          <p:nvPr/>
        </p:nvSpPr>
        <p:spPr>
          <a:xfrm>
            <a:off x="4414418"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414418"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615586"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02</a:t>
            </a:r>
          </a:p>
          <a:p>
            <a:pPr algn="l">
              <a:lnSpc>
                <a:spcPct val="125000"/>
              </a:lnSpc>
              <a:spcBef>
                <a:spcPts val="400"/>
              </a:spcBef>
              <a:spcAft>
                <a:spcPts val="400"/>
              </a:spcAft>
            </a:pPr>
            <a:r>
              <a:rPr sz="1300" b="0" i="0">
                <a:solidFill>
                  <a:srgbClr val="C4D0DC"/>
                </a:solidFill>
                <a:latin typeface="Arial"/>
              </a:rPr>
              <a:t>Connect core systems (AIMS, BHS, IoT, CRM, Vendor Portal, POS)</a:t>
            </a:r>
          </a:p>
        </p:txBody>
      </p:sp>
      <p:sp>
        <p:nvSpPr>
          <p:cNvPr id="15" name="Rectangle 14"/>
          <p:cNvSpPr/>
          <p:nvPr/>
        </p:nvSpPr>
        <p:spPr>
          <a:xfrm>
            <a:off x="8051596"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051596"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52764"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03</a:t>
            </a:r>
          </a:p>
          <a:p>
            <a:pPr algn="l">
              <a:lnSpc>
                <a:spcPct val="125000"/>
              </a:lnSpc>
              <a:spcBef>
                <a:spcPts val="400"/>
              </a:spcBef>
              <a:spcAft>
                <a:spcPts val="400"/>
              </a:spcAft>
            </a:pPr>
            <a:r>
              <a:rPr sz="1300" b="0" i="0">
                <a:solidFill>
                  <a:srgbClr val="C4D0DC"/>
                </a:solidFill>
                <a:latin typeface="Arial"/>
              </a:rPr>
              <a:t>Pilot SCIKIQ Copilot and Agent Factory on real operational data</a:t>
            </a:r>
          </a:p>
        </p:txBody>
      </p:sp>
      <p:sp>
        <p:nvSpPr>
          <p:cNvPr id="18" name="TextBox 17"/>
          <p:cNvSpPr txBox="1"/>
          <p:nvPr/>
        </p:nvSpPr>
        <p:spPr>
          <a:xfrm>
            <a:off x="777240" y="4325112"/>
            <a:ext cx="10637215" cy="457200"/>
          </a:xfrm>
          <a:prstGeom prst="rect">
            <a:avLst/>
          </a:prstGeom>
          <a:noFill/>
        </p:spPr>
        <p:txBody>
          <a:bodyPr wrap="square" lIns="0" rIns="0" tIns="0" bIns="0">
            <a:spAutoFit/>
          </a:bodyPr>
          <a:lstStyle/>
          <a:p>
            <a:r>
              <a:rPr sz="1400" b="1" i="0">
                <a:solidFill>
                  <a:srgbClr val="FFFFFF"/>
                </a:solidFill>
                <a:latin typeface="Arial"/>
              </a:rPr>
              <a:t>Ready to activate your data? Book a SCIKIQ pilot for GMR’s next incident—see the value in weeks, not years.    </a:t>
            </a:r>
            <a:r>
              <a:rPr sz="1400" b="1" i="0">
                <a:solidFill>
                  <a:srgbClr val="00A9F4"/>
                </a:solidFill>
                <a:latin typeface="Arial"/>
              </a:rPr>
              <a:t>✉ sales@scikiq.com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2251FF"/>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barrier to AI value is data readiness — not algorithms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~70%</a:t>
            </a:r>
          </a:p>
          <a:p>
            <a:pPr algn="l">
              <a:lnSpc>
                <a:spcPct val="125000"/>
              </a:lnSpc>
              <a:spcBef>
                <a:spcPts val="200"/>
              </a:spcBef>
              <a:spcAft>
                <a:spcPts val="400"/>
              </a:spcAft>
            </a:pPr>
            <a:r>
              <a:rPr sz="1300" b="0" i="0">
                <a:solidFill>
                  <a:srgbClr val="717D89"/>
                </a:solidFill>
                <a:latin typeface="Arial"/>
              </a:rPr>
              <a:t>of enterprise data goes unused</a:t>
            </a:r>
          </a:p>
        </p:txBody>
      </p:sp>
      <p:sp>
        <p:nvSpPr>
          <p:cNvPr id="9" name="TextBox 8"/>
          <p:cNvSpPr txBox="1"/>
          <p:nvPr/>
        </p:nvSpPr>
        <p:spPr>
          <a:xfrm>
            <a:off x="4322978"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~12%</a:t>
            </a:r>
          </a:p>
          <a:p>
            <a:pPr algn="l">
              <a:lnSpc>
                <a:spcPct val="125000"/>
              </a:lnSpc>
              <a:spcBef>
                <a:spcPts val="200"/>
              </a:spcBef>
              <a:spcAft>
                <a:spcPts val="400"/>
              </a:spcAft>
            </a:pPr>
            <a:r>
              <a:rPr sz="1300" b="0" i="0">
                <a:solidFill>
                  <a:srgbClr val="717D89"/>
                </a:solidFill>
                <a:latin typeface="Arial"/>
              </a:rPr>
              <a:t>of orgs are ready for agentic AI (despite ~80% investing)</a:t>
            </a:r>
          </a:p>
        </p:txBody>
      </p:sp>
      <p:sp>
        <p:nvSpPr>
          <p:cNvPr id="10" name="TextBox 9"/>
          <p:cNvSpPr txBox="1"/>
          <p:nvPr/>
        </p:nvSpPr>
        <p:spPr>
          <a:xfrm>
            <a:off x="7868716"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$2.3T</a:t>
            </a:r>
          </a:p>
          <a:p>
            <a:pPr algn="l">
              <a:lnSpc>
                <a:spcPct val="125000"/>
              </a:lnSpc>
              <a:spcBef>
                <a:spcPts val="200"/>
              </a:spcBef>
              <a:spcAft>
                <a:spcPts val="400"/>
              </a:spcAft>
            </a:pPr>
            <a:r>
              <a:rPr sz="1300" b="0" i="0">
                <a:solidFill>
                  <a:srgbClr val="717D89"/>
                </a:solidFill>
                <a:latin typeface="Arial"/>
              </a:rPr>
              <a:t>of digital spend not delivering ROI</a:t>
            </a:r>
          </a:p>
        </p:txBody>
      </p:sp>
      <p:cxnSp>
        <p:nvCxnSpPr>
          <p:cNvPr id="11" name="Connector 10"/>
          <p:cNvCxnSpPr/>
          <p:nvPr/>
        </p:nvCxnSpPr>
        <p:spPr>
          <a:xfrm>
            <a:off x="777240" y="4096512"/>
            <a:ext cx="10637215" cy="0"/>
          </a:xfrm>
          <a:prstGeom prst="bentConnector3">
            <a:avLst/>
          </a:prstGeom>
          <a:ln w="9525">
            <a:solidFill>
              <a:srgbClr val="D7DCE1"/>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777240" y="4325112"/>
            <a:ext cx="10637215" cy="914400"/>
          </a:xfrm>
          <a:prstGeom prst="rect">
            <a:avLst/>
          </a:prstGeom>
          <a:noFill/>
        </p:spPr>
        <p:txBody>
          <a:bodyPr wrap="square" lIns="0" rIns="0" tIns="0" bIns="0">
            <a:spAutoFit/>
          </a:bodyPr>
          <a:lstStyle/>
          <a:p>
            <a:pPr algn="l">
              <a:lnSpc>
                <a:spcPct val="130000"/>
              </a:lnSpc>
              <a:spcBef>
                <a:spcPts val="0"/>
              </a:spcBef>
              <a:spcAft>
                <a:spcPts val="400"/>
              </a:spcAft>
            </a:pPr>
            <a:r>
              <a:rPr sz="1500" b="1" i="0">
                <a:solidFill>
                  <a:srgbClr val="051C2C"/>
                </a:solidFill>
                <a:latin typeface="Arial"/>
              </a:rPr>
              <a:t>AI isn't held back by algorithms — it's held back by data readiness.  For GMR Group, the implication is direct:</a:t>
            </a:r>
          </a:p>
          <a:p>
            <a:pPr algn="l">
              <a:lnSpc>
                <a:spcPct val="130000"/>
              </a:lnSpc>
              <a:spcBef>
                <a:spcPts val="400"/>
              </a:spcBef>
              <a:spcAft>
                <a:spcPts val="400"/>
              </a:spcAft>
            </a:pPr>
            <a:r>
              <a:rPr sz="1300" b="0" i="0">
                <a:solidFill>
                  <a:srgbClr val="717D89"/>
                </a:solidFill>
                <a:latin typeface="Arial"/>
              </a:rPr>
              <a:t>GMR’s vision is to create lasting institutions and deliver value at scale through responsible, innovative infrastructure. Yet, with data fragmented across airports, energy, and transport, operational blind spots persist—impacting risk, transparency, and excellence.</a:t>
            </a:r>
          </a:p>
        </p:txBody>
      </p:sp>
      <p:sp>
        <p:nvSpPr>
          <p:cNvPr id="13" name="TextBox 1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Forrester; IDC; Qlik/IDC 2025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1" i="0">
                <a:solidFill>
                  <a:srgbClr val="FFFFFF"/>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GMR Group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02</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APPROACH</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What SCIKIQ is — and how it works for GMR Group</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turns siloed data into AI-ready products — Connect, Curate, Control, Consume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10637215" cy="548640"/>
          </a:xfrm>
          <a:prstGeom prst="rect">
            <a:avLst/>
          </a:prstGeom>
          <a:noFill/>
        </p:spPr>
        <p:txBody>
          <a:bodyPr wrap="square" lIns="0" rIns="0" tIns="0" bIns="0">
            <a:spAutoFit/>
          </a:bodyPr>
          <a:lstStyle/>
          <a:p>
            <a:pPr algn="l">
              <a:lnSpc>
                <a:spcPct val="130000"/>
              </a:lnSpc>
              <a:spcBef>
                <a:spcPts val="0"/>
              </a:spcBef>
              <a:spcAft>
                <a:spcPts val="400"/>
              </a:spcAft>
            </a:pPr>
            <a:r>
              <a:rPr sz="1350" b="0" i="0">
                <a:solidFill>
                  <a:srgbClr val="717D89"/>
                </a:solidFill>
                <a:latin typeface="Arial"/>
              </a:rPr>
              <a:t>SCIKIQ is an AI-first, no-code data-fabric platform that unifies siloed enterprise data into AI-ready data products — for enterprise-scale intelligence and data monetization.</a:t>
            </a:r>
          </a:p>
        </p:txBody>
      </p:sp>
      <p:sp>
        <p:nvSpPr>
          <p:cNvPr id="9" name="Rectangle 8"/>
          <p:cNvSpPr/>
          <p:nvPr/>
        </p:nvSpPr>
        <p:spPr>
          <a:xfrm>
            <a:off x="777240"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Connect</a:t>
            </a:r>
          </a:p>
        </p:txBody>
      </p:sp>
      <p:sp>
        <p:nvSpPr>
          <p:cNvPr id="12" name="TextBox 11"/>
          <p:cNvSpPr txBox="1"/>
          <p:nvPr/>
        </p:nvSpPr>
        <p:spPr>
          <a:xfrm>
            <a:off x="960120"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200+ connectors — every source, no latency, no code.</a:t>
            </a:r>
          </a:p>
        </p:txBody>
      </p:sp>
      <p:sp>
        <p:nvSpPr>
          <p:cNvPr id="13" name="Right Arrow 12"/>
          <p:cNvSpPr/>
          <p:nvPr/>
        </p:nvSpPr>
        <p:spPr>
          <a:xfrm>
            <a:off x="3276523"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3505123"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3505123"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505123"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Curate</a:t>
            </a:r>
          </a:p>
        </p:txBody>
      </p:sp>
      <p:sp>
        <p:nvSpPr>
          <p:cNvPr id="17" name="TextBox 16"/>
          <p:cNvSpPr txBox="1"/>
          <p:nvPr/>
        </p:nvSpPr>
        <p:spPr>
          <a:xfrm>
            <a:off x="3688003"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Contextualize, model and prepare data for every team.</a:t>
            </a:r>
          </a:p>
        </p:txBody>
      </p:sp>
      <p:sp>
        <p:nvSpPr>
          <p:cNvPr id="18" name="Right Arrow 17"/>
          <p:cNvSpPr/>
          <p:nvPr/>
        </p:nvSpPr>
        <p:spPr>
          <a:xfrm>
            <a:off x="6004407"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233007"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233007"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233007"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Control</a:t>
            </a:r>
          </a:p>
        </p:txBody>
      </p:sp>
      <p:sp>
        <p:nvSpPr>
          <p:cNvPr id="22" name="TextBox 21"/>
          <p:cNvSpPr txBox="1"/>
          <p:nvPr/>
        </p:nvSpPr>
        <p:spPr>
          <a:xfrm>
            <a:off x="6415887"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Governed, lineage-traced, compliant by design.</a:t>
            </a:r>
          </a:p>
        </p:txBody>
      </p:sp>
      <p:sp>
        <p:nvSpPr>
          <p:cNvPr id="23" name="Right Arrow 22"/>
          <p:cNvSpPr/>
          <p:nvPr/>
        </p:nvSpPr>
        <p:spPr>
          <a:xfrm>
            <a:off x="8732291"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8960891"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8960891"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960891"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Consume</a:t>
            </a:r>
          </a:p>
        </p:txBody>
      </p:sp>
      <p:sp>
        <p:nvSpPr>
          <p:cNvPr id="27" name="TextBox 26"/>
          <p:cNvSpPr txBox="1"/>
          <p:nvPr/>
        </p:nvSpPr>
        <p:spPr>
          <a:xfrm>
            <a:off x="9143771"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Copilots, agents, data products and APIs that act.</a:t>
            </a:r>
          </a:p>
        </p:txBody>
      </p:sp>
      <p:sp>
        <p:nvSpPr>
          <p:cNvPr id="28" name="TextBox 2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6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sits on top of GMR Group’s systems as the enterprise context layer</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45920"/>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78408" y="1645920"/>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OUTCOMES</a:t>
            </a:r>
          </a:p>
        </p:txBody>
      </p:sp>
      <p:sp>
        <p:nvSpPr>
          <p:cNvPr id="10" name="Rectangle 9"/>
          <p:cNvSpPr/>
          <p:nvPr/>
        </p:nvSpPr>
        <p:spPr>
          <a:xfrm>
            <a:off x="3383280" y="1773936"/>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11880" y="1645920"/>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Faster decisions   ·   autonomous action   ·   new revenue from data</a:t>
            </a:r>
          </a:p>
        </p:txBody>
      </p:sp>
      <p:sp>
        <p:nvSpPr>
          <p:cNvPr id="12" name="Rectangle 11"/>
          <p:cNvSpPr/>
          <p:nvPr/>
        </p:nvSpPr>
        <p:spPr>
          <a:xfrm>
            <a:off x="777240" y="2432304"/>
            <a:ext cx="10637215" cy="676656"/>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78408" y="2432304"/>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ACTIVATE</a:t>
            </a:r>
          </a:p>
        </p:txBody>
      </p:sp>
      <p:sp>
        <p:nvSpPr>
          <p:cNvPr id="14" name="Rectangle 13"/>
          <p:cNvSpPr/>
          <p:nvPr/>
        </p:nvSpPr>
        <p:spPr>
          <a:xfrm>
            <a:off x="3383280" y="2560320"/>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611880" y="2432304"/>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GenAI Copilot   ·   Autonomous Agents   ·   Data Products   ·   APIs   ·   BI</a:t>
            </a:r>
          </a:p>
        </p:txBody>
      </p:sp>
      <p:sp>
        <p:nvSpPr>
          <p:cNvPr id="16" name="Rectangle 15"/>
          <p:cNvSpPr/>
          <p:nvPr/>
        </p:nvSpPr>
        <p:spPr>
          <a:xfrm>
            <a:off x="777240" y="3218688"/>
            <a:ext cx="10637215" cy="676656"/>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78408" y="3218688"/>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CURATE &amp; CONTEXTUALISE</a:t>
            </a:r>
          </a:p>
        </p:txBody>
      </p:sp>
      <p:sp>
        <p:nvSpPr>
          <p:cNvPr id="18" name="Rectangle 17"/>
          <p:cNvSpPr/>
          <p:nvPr/>
        </p:nvSpPr>
        <p:spPr>
          <a:xfrm>
            <a:off x="3383280" y="3346704"/>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611880" y="3218688"/>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Business 360   ·   Contextualisation Engine   ·   Knowledge Graph   ·   Data Prep &amp; AutoML</a:t>
            </a:r>
          </a:p>
        </p:txBody>
      </p:sp>
      <p:sp>
        <p:nvSpPr>
          <p:cNvPr id="20" name="Rectangle 19"/>
          <p:cNvSpPr/>
          <p:nvPr/>
        </p:nvSpPr>
        <p:spPr>
          <a:xfrm>
            <a:off x="777240" y="4005072"/>
            <a:ext cx="10637215" cy="676656"/>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78408" y="4005072"/>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CONNECT</a:t>
            </a:r>
          </a:p>
        </p:txBody>
      </p:sp>
      <p:sp>
        <p:nvSpPr>
          <p:cNvPr id="22" name="Rectangle 21"/>
          <p:cNvSpPr/>
          <p:nvPr/>
        </p:nvSpPr>
        <p:spPr>
          <a:xfrm>
            <a:off x="3383280" y="4133087"/>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3611880" y="4005072"/>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200+ connectors   ·   real-time &amp; batch ingestion   ·   cloud / on-prem / hybrid</a:t>
            </a:r>
          </a:p>
        </p:txBody>
      </p:sp>
      <p:sp>
        <p:nvSpPr>
          <p:cNvPr id="24" name="Rectangle 23"/>
          <p:cNvSpPr/>
          <p:nvPr/>
        </p:nvSpPr>
        <p:spPr>
          <a:xfrm>
            <a:off x="777240" y="4791456"/>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78408" y="4791456"/>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ENTERPRISE SOURCES</a:t>
            </a:r>
          </a:p>
        </p:txBody>
      </p:sp>
      <p:sp>
        <p:nvSpPr>
          <p:cNvPr id="26" name="Rectangle 25"/>
          <p:cNvSpPr/>
          <p:nvPr/>
        </p:nvSpPr>
        <p:spPr>
          <a:xfrm>
            <a:off x="3383280" y="4919472"/>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611880" y="4791456"/>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AIMS Ops Platform    ·    BHS    ·    IoT Sensor Network    ·    Vendor Portal    ·    CRM    ·    Finance    ·    POS</a:t>
            </a:r>
          </a:p>
        </p:txBody>
      </p:sp>
      <p:sp>
        <p:nvSpPr>
          <p:cNvPr id="28" name="Rectangle 27"/>
          <p:cNvSpPr/>
          <p:nvPr/>
        </p:nvSpPr>
        <p:spPr>
          <a:xfrm>
            <a:off x="777240" y="5577840"/>
            <a:ext cx="10637215" cy="4572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77240" y="5577840"/>
            <a:ext cx="10637215" cy="45720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GOVERNED END TO END    —    Metadata   ·   Lineage   ·   Data Quality   ·   Security   ·   Compliance</a:t>
            </a:r>
          </a:p>
        </p:txBody>
      </p:sp>
      <p:sp>
        <p:nvSpPr>
          <p:cNvPr id="30" name="TextBox 29"/>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 architecture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maps directly onto GMR Group’s priorities and pressures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717D89"/>
                </a:solidFill>
                <a:latin typeface="Arial"/>
              </a:rPr>
              <a:t>WHAT GMR GROUP FACES</a:t>
            </a:r>
          </a:p>
        </p:txBody>
      </p:sp>
      <p:sp>
        <p:nvSpPr>
          <p:cNvPr id="9" name="TextBox 8"/>
          <p:cNvSpPr txBox="1"/>
          <p:nvPr/>
        </p:nvSpPr>
        <p:spPr>
          <a:xfrm>
            <a:off x="6598767"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HOW SCIKIQ RESPONDS</a:t>
            </a:r>
          </a:p>
        </p:txBody>
      </p:sp>
      <p:sp>
        <p:nvSpPr>
          <p:cNvPr id="10" name="Rectangle 9"/>
          <p:cNvSpPr/>
          <p:nvPr/>
        </p:nvSpPr>
        <p:spPr>
          <a:xfrm>
            <a:off x="777240" y="1993392"/>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777240" y="1993392"/>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41832"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Risk management and operational transparency</a:t>
            </a:r>
          </a:p>
        </p:txBody>
      </p:sp>
      <p:sp>
        <p:nvSpPr>
          <p:cNvPr id="13" name="Right Arrow 12"/>
          <p:cNvSpPr/>
          <p:nvPr/>
        </p:nvSpPr>
        <p:spPr>
          <a:xfrm>
            <a:off x="5912967" y="2331720"/>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598767" y="1993392"/>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598767" y="1993392"/>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763359"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Unify into one Business 360 — Connect &amp; Curate</a:t>
            </a:r>
          </a:p>
        </p:txBody>
      </p:sp>
      <p:sp>
        <p:nvSpPr>
          <p:cNvPr id="17" name="Rectangle 16"/>
          <p:cNvSpPr/>
          <p:nvPr/>
        </p:nvSpPr>
        <p:spPr>
          <a:xfrm>
            <a:off x="777240" y="3026664"/>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026664"/>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41832"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Business excellence and process innovation</a:t>
            </a:r>
          </a:p>
        </p:txBody>
      </p:sp>
      <p:sp>
        <p:nvSpPr>
          <p:cNvPr id="20" name="Right Arrow 19"/>
          <p:cNvSpPr/>
          <p:nvPr/>
        </p:nvSpPr>
        <p:spPr>
          <a:xfrm>
            <a:off x="5912967" y="3364992"/>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598767" y="3026664"/>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598767" y="3026664"/>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763359"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Model relationships in a knowledge graph — explain the “why”</a:t>
            </a:r>
          </a:p>
        </p:txBody>
      </p:sp>
      <p:sp>
        <p:nvSpPr>
          <p:cNvPr id="24" name="Rectangle 23"/>
          <p:cNvSpPr/>
          <p:nvPr/>
        </p:nvSpPr>
        <p:spPr>
          <a:xfrm>
            <a:off x="777240" y="4059935"/>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77240" y="4059935"/>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41832"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Sustainable, responsible infrastructure</a:t>
            </a:r>
          </a:p>
        </p:txBody>
      </p:sp>
      <p:sp>
        <p:nvSpPr>
          <p:cNvPr id="27" name="Right Arrow 26"/>
          <p:cNvSpPr/>
          <p:nvPr/>
        </p:nvSpPr>
        <p:spPr>
          <a:xfrm>
            <a:off x="5912967" y="4398264"/>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6598767" y="4059935"/>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598767" y="4059935"/>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763359"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Ground a copilot and agents — decide and act, no hallucination</a:t>
            </a:r>
          </a:p>
        </p:txBody>
      </p:sp>
      <p:sp>
        <p:nvSpPr>
          <p:cNvPr id="31" name="Rectangle 30"/>
          <p:cNvSpPr/>
          <p:nvPr/>
        </p:nvSpPr>
        <p:spPr>
          <a:xfrm>
            <a:off x="777240" y="5093208"/>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777240" y="5093208"/>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941832"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Competition: GVK Group</a:t>
            </a:r>
          </a:p>
        </p:txBody>
      </p:sp>
      <p:sp>
        <p:nvSpPr>
          <p:cNvPr id="34" name="Right Arrow 33"/>
          <p:cNvSpPr/>
          <p:nvPr/>
        </p:nvSpPr>
        <p:spPr>
          <a:xfrm>
            <a:off x="5912967" y="5431536"/>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6598767" y="5093208"/>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6598767" y="5093208"/>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763359"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Governed and lineage-traced — trusted by the board</a:t>
            </a:r>
          </a:p>
        </p:txBody>
      </p:sp>
      <p:sp>
        <p:nvSpPr>
          <p:cNvPr id="38" name="TextBox 3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analysis; public disclosures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Four layers carry the business from visibility to autonomous action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6479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64792"/>
            <a:ext cx="868680" cy="93268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76479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01</a:t>
            </a:r>
          </a:p>
        </p:txBody>
      </p:sp>
      <p:sp>
        <p:nvSpPr>
          <p:cNvPr id="11" name="TextBox 10"/>
          <p:cNvSpPr txBox="1"/>
          <p:nvPr/>
        </p:nvSpPr>
        <p:spPr>
          <a:xfrm>
            <a:off x="1874519" y="1892807"/>
            <a:ext cx="9265615" cy="749808"/>
          </a:xfrm>
          <a:prstGeom prst="rect">
            <a:avLst/>
          </a:prstGeom>
          <a:noFill/>
        </p:spPr>
        <p:txBody>
          <a:bodyPr wrap="square" lIns="0" rIns="0" tIns="0" bIns="0">
            <a:spAutoFit/>
          </a:bodyPr>
          <a:lstStyle/>
          <a:p>
            <a:r>
              <a:rPr sz="1600" b="1" i="0">
                <a:solidFill>
                  <a:srgbClr val="051C2C"/>
                </a:solidFill>
                <a:latin typeface="Arial"/>
              </a:rPr>
              <a:t>Enterprise 360    </a:t>
            </a:r>
            <a:r>
              <a:rPr sz="1200" b="0" i="1">
                <a:solidFill>
                  <a:srgbClr val="2251FF"/>
                </a:solidFill>
                <a:latin typeface="Arial"/>
              </a:rPr>
              <a:t>What is happening?</a:t>
            </a:r>
          </a:p>
          <a:p>
            <a:pPr algn="l">
              <a:lnSpc>
                <a:spcPct val="120000"/>
              </a:lnSpc>
              <a:spcBef>
                <a:spcPts val="200"/>
              </a:spcBef>
              <a:spcAft>
                <a:spcPts val="400"/>
              </a:spcAft>
            </a:pPr>
            <a:r>
              <a:rPr sz="1100" b="0" i="0">
                <a:solidFill>
                  <a:srgbClr val="717D89"/>
                </a:solidFill>
                <a:latin typeface="Arial"/>
              </a:rPr>
              <a:t>Integrate and harmonize data from airports, energy plants, transport networks, and vendors for a single source of truth.</a:t>
            </a:r>
          </a:p>
        </p:txBody>
      </p:sp>
      <p:sp>
        <p:nvSpPr>
          <p:cNvPr id="12" name="Rectangle 11"/>
          <p:cNvSpPr/>
          <p:nvPr/>
        </p:nvSpPr>
        <p:spPr>
          <a:xfrm>
            <a:off x="777240" y="281635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2816352"/>
            <a:ext cx="868680" cy="93268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281635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02</a:t>
            </a:r>
          </a:p>
        </p:txBody>
      </p:sp>
      <p:sp>
        <p:nvSpPr>
          <p:cNvPr id="15" name="TextBox 14"/>
          <p:cNvSpPr txBox="1"/>
          <p:nvPr/>
        </p:nvSpPr>
        <p:spPr>
          <a:xfrm>
            <a:off x="1874519" y="2944368"/>
            <a:ext cx="9265615" cy="749808"/>
          </a:xfrm>
          <a:prstGeom prst="rect">
            <a:avLst/>
          </a:prstGeom>
          <a:noFill/>
        </p:spPr>
        <p:txBody>
          <a:bodyPr wrap="square" lIns="0" rIns="0" tIns="0" bIns="0">
            <a:spAutoFit/>
          </a:bodyPr>
          <a:lstStyle/>
          <a:p>
            <a:r>
              <a:rPr sz="1600" b="1" i="0">
                <a:solidFill>
                  <a:srgbClr val="051C2C"/>
                </a:solidFill>
                <a:latin typeface="Arial"/>
              </a:rPr>
              <a:t>Knowledge Graph    </a:t>
            </a:r>
            <a:r>
              <a:rPr sz="1200" b="0" i="1">
                <a:solidFill>
                  <a:srgbClr val="2251FF"/>
                </a:solidFill>
                <a:latin typeface="Arial"/>
              </a:rPr>
              <a:t>Why is it happening?</a:t>
            </a:r>
          </a:p>
          <a:p>
            <a:pPr algn="l">
              <a:lnSpc>
                <a:spcPct val="120000"/>
              </a:lnSpc>
              <a:spcBef>
                <a:spcPts val="200"/>
              </a:spcBef>
              <a:spcAft>
                <a:spcPts val="400"/>
              </a:spcAft>
            </a:pPr>
            <a:r>
              <a:rPr sz="1100" b="0" i="0">
                <a:solidFill>
                  <a:srgbClr val="717D89"/>
                </a:solidFill>
                <a:latin typeface="Arial"/>
              </a:rPr>
              <a:t>Map interconnected relationships—assets, vendors, events, compliance, and customer journeys—across the enterprise.</a:t>
            </a:r>
          </a:p>
        </p:txBody>
      </p:sp>
      <p:sp>
        <p:nvSpPr>
          <p:cNvPr id="16" name="Rectangle 15"/>
          <p:cNvSpPr/>
          <p:nvPr/>
        </p:nvSpPr>
        <p:spPr>
          <a:xfrm>
            <a:off x="777240" y="3867911"/>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77240" y="3867911"/>
            <a:ext cx="868680" cy="93268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3867911"/>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03</a:t>
            </a:r>
          </a:p>
        </p:txBody>
      </p:sp>
      <p:sp>
        <p:nvSpPr>
          <p:cNvPr id="19" name="TextBox 18"/>
          <p:cNvSpPr txBox="1"/>
          <p:nvPr/>
        </p:nvSpPr>
        <p:spPr>
          <a:xfrm>
            <a:off x="1874519" y="3995927"/>
            <a:ext cx="9265615" cy="749808"/>
          </a:xfrm>
          <a:prstGeom prst="rect">
            <a:avLst/>
          </a:prstGeom>
          <a:noFill/>
        </p:spPr>
        <p:txBody>
          <a:bodyPr wrap="square" lIns="0" rIns="0" tIns="0" bIns="0">
            <a:spAutoFit/>
          </a:bodyPr>
          <a:lstStyle/>
          <a:p>
            <a:r>
              <a:rPr sz="1600" b="1" i="0">
                <a:solidFill>
                  <a:srgbClr val="051C2C"/>
                </a:solidFill>
                <a:latin typeface="Arial"/>
              </a:rPr>
              <a:t>AI Copilot    </a:t>
            </a:r>
            <a:r>
              <a:rPr sz="1200" b="0" i="1">
                <a:solidFill>
                  <a:srgbClr val="2251FF"/>
                </a:solidFill>
                <a:latin typeface="Arial"/>
              </a:rPr>
              <a:t>Tell me, in plain language</a:t>
            </a:r>
          </a:p>
          <a:p>
            <a:pPr algn="l">
              <a:lnSpc>
                <a:spcPct val="120000"/>
              </a:lnSpc>
              <a:spcBef>
                <a:spcPts val="200"/>
              </a:spcBef>
              <a:spcAft>
                <a:spcPts val="400"/>
              </a:spcAft>
            </a:pPr>
            <a:r>
              <a:rPr sz="1100" b="0" i="0">
                <a:solidFill>
                  <a:srgbClr val="717D89"/>
                </a:solidFill>
                <a:latin typeface="Arial"/>
              </a:rPr>
              <a:t>Conversational interface for operational, commercial, and risk queries—grounded in live data and graph context.</a:t>
            </a:r>
          </a:p>
        </p:txBody>
      </p:sp>
      <p:sp>
        <p:nvSpPr>
          <p:cNvPr id="20" name="Rectangle 19"/>
          <p:cNvSpPr/>
          <p:nvPr/>
        </p:nvSpPr>
        <p:spPr>
          <a:xfrm>
            <a:off x="777240" y="491947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4919472"/>
            <a:ext cx="868680" cy="93268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491947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04</a:t>
            </a:r>
          </a:p>
        </p:txBody>
      </p:sp>
      <p:sp>
        <p:nvSpPr>
          <p:cNvPr id="23" name="TextBox 22"/>
          <p:cNvSpPr txBox="1"/>
          <p:nvPr/>
        </p:nvSpPr>
        <p:spPr>
          <a:xfrm>
            <a:off x="1874519" y="5047488"/>
            <a:ext cx="9265615" cy="749808"/>
          </a:xfrm>
          <a:prstGeom prst="rect">
            <a:avLst/>
          </a:prstGeom>
          <a:noFill/>
        </p:spPr>
        <p:txBody>
          <a:bodyPr wrap="square" lIns="0" rIns="0" tIns="0" bIns="0">
            <a:spAutoFit/>
          </a:bodyPr>
          <a:lstStyle/>
          <a:p>
            <a:r>
              <a:rPr sz="1600" b="1" i="0">
                <a:solidFill>
                  <a:srgbClr val="051C2C"/>
                </a:solidFill>
                <a:latin typeface="Arial"/>
              </a:rPr>
              <a:t>Agent Factory    </a:t>
            </a:r>
            <a:r>
              <a:rPr sz="1200" b="0" i="1">
                <a:solidFill>
                  <a:srgbClr val="2251FF"/>
                </a:solidFill>
                <a:latin typeface="Arial"/>
              </a:rPr>
              <a:t>Don't just tell me — fix it</a:t>
            </a:r>
          </a:p>
          <a:p>
            <a:pPr algn="l">
              <a:lnSpc>
                <a:spcPct val="120000"/>
              </a:lnSpc>
              <a:spcBef>
                <a:spcPts val="200"/>
              </a:spcBef>
              <a:spcAft>
                <a:spcPts val="400"/>
              </a:spcAft>
            </a:pPr>
            <a:r>
              <a:rPr sz="1100" b="0" i="0">
                <a:solidFill>
                  <a:srgbClr val="717D89"/>
                </a:solidFill>
                <a:latin typeface="Arial"/>
              </a:rPr>
              <a:t>Trigger autonomous workflows—remediation, escalation, or optimization—based on real-time data and graph insights.</a:t>
            </a:r>
          </a:p>
        </p:txBody>
      </p:sp>
      <p:sp>
        <p:nvSpPr>
          <p:cNvPr id="24" name="TextBox 2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reference architecture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GMR Group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How we unify GMR Group's data into one business 360</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45920"/>
            <a:ext cx="29260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SYSTEMS TODAY — SILOED</a:t>
            </a:r>
          </a:p>
        </p:txBody>
      </p:sp>
      <p:sp>
        <p:nvSpPr>
          <p:cNvPr id="9" name="TextBox 8"/>
          <p:cNvSpPr txBox="1"/>
          <p:nvPr/>
        </p:nvSpPr>
        <p:spPr>
          <a:xfrm>
            <a:off x="4160520" y="1645920"/>
            <a:ext cx="38404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UNIFY · NO DATA MOVEMENT</a:t>
            </a:r>
          </a:p>
        </p:txBody>
      </p:sp>
      <p:sp>
        <p:nvSpPr>
          <p:cNvPr id="10" name="TextBox 9"/>
          <p:cNvSpPr txBox="1"/>
          <p:nvPr/>
        </p:nvSpPr>
        <p:spPr>
          <a:xfrm>
            <a:off x="8458200" y="1645920"/>
            <a:ext cx="2956255"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BUSINESS 360s — ENTITIES</a:t>
            </a:r>
          </a:p>
        </p:txBody>
      </p:sp>
      <p:sp>
        <p:nvSpPr>
          <p:cNvPr id="11" name="Right Arrow 10"/>
          <p:cNvSpPr/>
          <p:nvPr/>
        </p:nvSpPr>
        <p:spPr>
          <a:xfrm>
            <a:off x="3758183"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ight Arrow 11"/>
          <p:cNvSpPr/>
          <p:nvPr/>
        </p:nvSpPr>
        <p:spPr>
          <a:xfrm>
            <a:off x="8055864"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1956816"/>
            <a:ext cx="2926080"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777240" y="1956816"/>
            <a:ext cx="2926080" cy="54864"/>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941832" y="215798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88136" y="215798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AIMS Ops Platform</a:t>
            </a:r>
          </a:p>
        </p:txBody>
      </p:sp>
      <p:sp>
        <p:nvSpPr>
          <p:cNvPr id="17" name="Rectangle 16"/>
          <p:cNvSpPr/>
          <p:nvPr/>
        </p:nvSpPr>
        <p:spPr>
          <a:xfrm>
            <a:off x="941832" y="251231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88136" y="251231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BHS</a:t>
            </a:r>
          </a:p>
        </p:txBody>
      </p:sp>
      <p:sp>
        <p:nvSpPr>
          <p:cNvPr id="19" name="Rectangle 18"/>
          <p:cNvSpPr/>
          <p:nvPr/>
        </p:nvSpPr>
        <p:spPr>
          <a:xfrm>
            <a:off x="941832" y="286664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88136" y="286664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IoT Sensor Network</a:t>
            </a:r>
          </a:p>
        </p:txBody>
      </p:sp>
      <p:sp>
        <p:nvSpPr>
          <p:cNvPr id="21" name="Rectangle 20"/>
          <p:cNvSpPr/>
          <p:nvPr/>
        </p:nvSpPr>
        <p:spPr>
          <a:xfrm>
            <a:off x="941832" y="322097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88136" y="322097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Vendor Portal</a:t>
            </a:r>
          </a:p>
        </p:txBody>
      </p:sp>
      <p:sp>
        <p:nvSpPr>
          <p:cNvPr id="23" name="Rectangle 22"/>
          <p:cNvSpPr/>
          <p:nvPr/>
        </p:nvSpPr>
        <p:spPr>
          <a:xfrm>
            <a:off x="941832" y="357530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88136" y="357530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CRM</a:t>
            </a:r>
          </a:p>
        </p:txBody>
      </p:sp>
      <p:sp>
        <p:nvSpPr>
          <p:cNvPr id="25" name="Rectangle 24"/>
          <p:cNvSpPr/>
          <p:nvPr/>
        </p:nvSpPr>
        <p:spPr>
          <a:xfrm>
            <a:off x="941832" y="392963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88136" y="392963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Finance</a:t>
            </a:r>
          </a:p>
        </p:txBody>
      </p:sp>
      <p:sp>
        <p:nvSpPr>
          <p:cNvPr id="27" name="Rectangle 26"/>
          <p:cNvSpPr/>
          <p:nvPr/>
        </p:nvSpPr>
        <p:spPr>
          <a:xfrm>
            <a:off x="941832" y="428396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88136" y="428396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POS</a:t>
            </a:r>
          </a:p>
        </p:txBody>
      </p:sp>
      <p:sp>
        <p:nvSpPr>
          <p:cNvPr id="29" name="Rectangle 28"/>
          <p:cNvSpPr/>
          <p:nvPr/>
        </p:nvSpPr>
        <p:spPr>
          <a:xfrm>
            <a:off x="941832" y="463829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88136" y="463829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Compliance</a:t>
            </a:r>
          </a:p>
        </p:txBody>
      </p:sp>
      <p:sp>
        <p:nvSpPr>
          <p:cNvPr id="31" name="Rectangle 30"/>
          <p:cNvSpPr/>
          <p:nvPr/>
        </p:nvSpPr>
        <p:spPr>
          <a:xfrm>
            <a:off x="4160520" y="1956816"/>
            <a:ext cx="3840480" cy="32004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4416552" y="210312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Connect</a:t>
            </a:r>
          </a:p>
          <a:p>
            <a:pPr algn="l">
              <a:lnSpc>
                <a:spcPct val="118000"/>
              </a:lnSpc>
              <a:spcBef>
                <a:spcPts val="200"/>
              </a:spcBef>
              <a:spcAft>
                <a:spcPts val="400"/>
              </a:spcAft>
            </a:pPr>
            <a:r>
              <a:rPr sz="1000" b="0" i="0">
                <a:solidFill>
                  <a:srgbClr val="C4D0DC"/>
                </a:solidFill>
                <a:latin typeface="Arial"/>
              </a:rPr>
              <a:t>200+ no-code connectors pull from every source — no rip-and-replace, no data movement.</a:t>
            </a:r>
          </a:p>
        </p:txBody>
      </p:sp>
      <p:sp>
        <p:nvSpPr>
          <p:cNvPr id="33" name="TextBox 32"/>
          <p:cNvSpPr txBox="1"/>
          <p:nvPr/>
        </p:nvSpPr>
        <p:spPr>
          <a:xfrm>
            <a:off x="4416552" y="285750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Contextualize</a:t>
            </a:r>
          </a:p>
          <a:p>
            <a:pPr algn="l">
              <a:lnSpc>
                <a:spcPct val="118000"/>
              </a:lnSpc>
              <a:spcBef>
                <a:spcPts val="200"/>
              </a:spcBef>
              <a:spcAft>
                <a:spcPts val="400"/>
              </a:spcAft>
            </a:pPr>
            <a:r>
              <a:rPr sz="1000" b="0" i="0">
                <a:solidFill>
                  <a:srgbClr val="C4D0DC"/>
                </a:solidFill>
                <a:latin typeface="Arial"/>
              </a:rPr>
              <a:t>The metadata &amp; contextualization engine maps each field to a shared business glossary.</a:t>
            </a:r>
          </a:p>
        </p:txBody>
      </p:sp>
      <p:sp>
        <p:nvSpPr>
          <p:cNvPr id="34" name="TextBox 33"/>
          <p:cNvSpPr txBox="1"/>
          <p:nvPr/>
        </p:nvSpPr>
        <p:spPr>
          <a:xfrm>
            <a:off x="4416552" y="361188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Resolve &amp; model</a:t>
            </a:r>
          </a:p>
          <a:p>
            <a:pPr algn="l">
              <a:lnSpc>
                <a:spcPct val="118000"/>
              </a:lnSpc>
              <a:spcBef>
                <a:spcPts val="200"/>
              </a:spcBef>
              <a:spcAft>
                <a:spcPts val="400"/>
              </a:spcAft>
            </a:pPr>
            <a:r>
              <a:rPr sz="1000" b="0" i="0">
                <a:solidFill>
                  <a:srgbClr val="C4D0DC"/>
                </a:solidFill>
                <a:latin typeface="Arial"/>
              </a:rPr>
              <a:t>Entity resolution stitches records across systems into one record per real-world entity.</a:t>
            </a:r>
          </a:p>
        </p:txBody>
      </p:sp>
      <p:sp>
        <p:nvSpPr>
          <p:cNvPr id="35" name="TextBox 34"/>
          <p:cNvSpPr txBox="1"/>
          <p:nvPr/>
        </p:nvSpPr>
        <p:spPr>
          <a:xfrm>
            <a:off x="4416552" y="436626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Govern</a:t>
            </a:r>
          </a:p>
          <a:p>
            <a:pPr algn="l">
              <a:lnSpc>
                <a:spcPct val="118000"/>
              </a:lnSpc>
              <a:spcBef>
                <a:spcPts val="200"/>
              </a:spcBef>
              <a:spcAft>
                <a:spcPts val="400"/>
              </a:spcAft>
            </a:pPr>
            <a:r>
              <a:rPr sz="1000" b="0" i="0">
                <a:solidFill>
                  <a:srgbClr val="C4D0DC"/>
                </a:solidFill>
                <a:latin typeface="Arial"/>
              </a:rPr>
              <a:t>Lineage, quality &amp; access control attach to every entity — so the 360 is trusted.</a:t>
            </a:r>
          </a:p>
        </p:txBody>
      </p:sp>
      <p:sp>
        <p:nvSpPr>
          <p:cNvPr id="36" name="Rectangle 35"/>
          <p:cNvSpPr/>
          <p:nvPr/>
        </p:nvSpPr>
        <p:spPr>
          <a:xfrm>
            <a:off x="8458200" y="1956816"/>
            <a:ext cx="2956255"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8458200" y="1956816"/>
            <a:ext cx="2956255" cy="54864"/>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8641080" y="2121408"/>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Customer 360</a:t>
            </a:r>
          </a:p>
          <a:p>
            <a:pPr algn="l">
              <a:lnSpc>
                <a:spcPct val="105000"/>
              </a:lnSpc>
              <a:spcBef>
                <a:spcPts val="100"/>
              </a:spcBef>
              <a:spcAft>
                <a:spcPts val="400"/>
              </a:spcAft>
            </a:pPr>
            <a:r>
              <a:rPr sz="900" b="0" i="0">
                <a:solidFill>
                  <a:srgbClr val="717D89"/>
                </a:solidFill>
                <a:latin typeface="Arial"/>
              </a:rPr>
              <a:t>CRM · Billing · Service</a:t>
            </a:r>
          </a:p>
        </p:txBody>
      </p:sp>
      <p:sp>
        <p:nvSpPr>
          <p:cNvPr id="39" name="TextBox 38"/>
          <p:cNvSpPr txBox="1"/>
          <p:nvPr/>
        </p:nvSpPr>
        <p:spPr>
          <a:xfrm>
            <a:off x="8641080" y="2706624"/>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Asset 360</a:t>
            </a:r>
          </a:p>
          <a:p>
            <a:pPr algn="l">
              <a:lnSpc>
                <a:spcPct val="105000"/>
              </a:lnSpc>
              <a:spcBef>
                <a:spcPts val="100"/>
              </a:spcBef>
              <a:spcAft>
                <a:spcPts val="400"/>
              </a:spcAft>
            </a:pPr>
            <a:r>
              <a:rPr sz="900" b="0" i="0">
                <a:solidFill>
                  <a:srgbClr val="717D89"/>
                </a:solidFill>
                <a:latin typeface="Arial"/>
              </a:rPr>
              <a:t>EAM · IoT · Maintenance</a:t>
            </a:r>
          </a:p>
        </p:txBody>
      </p:sp>
      <p:sp>
        <p:nvSpPr>
          <p:cNvPr id="40" name="TextBox 39"/>
          <p:cNvSpPr txBox="1"/>
          <p:nvPr/>
        </p:nvSpPr>
        <p:spPr>
          <a:xfrm>
            <a:off x="8641080" y="3291840"/>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Operations 360</a:t>
            </a:r>
          </a:p>
          <a:p>
            <a:pPr algn="l">
              <a:lnSpc>
                <a:spcPct val="105000"/>
              </a:lnSpc>
              <a:spcBef>
                <a:spcPts val="100"/>
              </a:spcBef>
              <a:spcAft>
                <a:spcPts val="400"/>
              </a:spcAft>
            </a:pPr>
            <a:r>
              <a:rPr sz="900" b="0" i="0">
                <a:solidFill>
                  <a:srgbClr val="717D89"/>
                </a:solidFill>
                <a:latin typeface="Arial"/>
              </a:rPr>
              <a:t>ERP · Scheduling</a:t>
            </a:r>
          </a:p>
        </p:txBody>
      </p:sp>
      <p:sp>
        <p:nvSpPr>
          <p:cNvPr id="41" name="TextBox 40"/>
          <p:cNvSpPr txBox="1"/>
          <p:nvPr/>
        </p:nvSpPr>
        <p:spPr>
          <a:xfrm>
            <a:off x="8641080" y="3877056"/>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Vendor 360</a:t>
            </a:r>
          </a:p>
          <a:p>
            <a:pPr algn="l">
              <a:lnSpc>
                <a:spcPct val="105000"/>
              </a:lnSpc>
              <a:spcBef>
                <a:spcPts val="100"/>
              </a:spcBef>
              <a:spcAft>
                <a:spcPts val="400"/>
              </a:spcAft>
            </a:pPr>
            <a:r>
              <a:rPr sz="900" b="0" i="0">
                <a:solidFill>
                  <a:srgbClr val="717D89"/>
                </a:solidFill>
                <a:latin typeface="Arial"/>
              </a:rPr>
              <a:t>Procurement · Contracts</a:t>
            </a:r>
          </a:p>
        </p:txBody>
      </p:sp>
      <p:sp>
        <p:nvSpPr>
          <p:cNvPr id="42" name="TextBox 41"/>
          <p:cNvSpPr txBox="1"/>
          <p:nvPr/>
        </p:nvSpPr>
        <p:spPr>
          <a:xfrm>
            <a:off x="8641080" y="4462272"/>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Finance 360</a:t>
            </a:r>
          </a:p>
          <a:p>
            <a:pPr algn="l">
              <a:lnSpc>
                <a:spcPct val="105000"/>
              </a:lnSpc>
              <a:spcBef>
                <a:spcPts val="100"/>
              </a:spcBef>
              <a:spcAft>
                <a:spcPts val="400"/>
              </a:spcAft>
            </a:pPr>
            <a:r>
              <a:rPr sz="900" b="0" i="0">
                <a:solidFill>
                  <a:srgbClr val="717D89"/>
                </a:solidFill>
                <a:latin typeface="Arial"/>
              </a:rPr>
              <a:t>ERP · GL · AP/AR</a:t>
            </a:r>
          </a:p>
        </p:txBody>
      </p:sp>
      <p:sp>
        <p:nvSpPr>
          <p:cNvPr id="43" name="Rectangle 42"/>
          <p:cNvSpPr/>
          <p:nvPr/>
        </p:nvSpPr>
        <p:spPr>
          <a:xfrm>
            <a:off x="777240" y="5266944"/>
            <a:ext cx="10637215" cy="4572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Rectangle 43"/>
          <p:cNvSpPr/>
          <p:nvPr/>
        </p:nvSpPr>
        <p:spPr>
          <a:xfrm>
            <a:off x="777240" y="5266944"/>
            <a:ext cx="54864" cy="4572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960120" y="5266944"/>
            <a:ext cx="10271455" cy="457200"/>
          </a:xfrm>
          <a:prstGeom prst="rect">
            <a:avLst/>
          </a:prstGeom>
          <a:noFill/>
        </p:spPr>
        <p:txBody>
          <a:bodyPr wrap="square" lIns="0" rIns="0" tIns="0" bIns="0" anchor="ctr">
            <a:spAutoFit/>
          </a:bodyPr>
          <a:lstStyle/>
          <a:p>
            <a:pPr algn="l">
              <a:lnSpc>
                <a:spcPct val="115000"/>
              </a:lnSpc>
              <a:spcBef>
                <a:spcPts val="0"/>
              </a:spcBef>
              <a:spcAft>
                <a:spcPts val="400"/>
              </a:spcAft>
            </a:pPr>
            <a:r>
              <a:rPr sz="1050" b="0" i="0">
                <a:solidFill>
                  <a:srgbClr val="051C2C"/>
                </a:solidFill>
                <a:latin typeface="Arial"/>
              </a:rPr>
              <a:t>Built once, each entity 360 becomes a connected node set in the Knowledge Graph (Layer 2) — and the grounded foundation for the Copilot and Agents above.</a:t>
            </a:r>
          </a:p>
        </p:txBody>
      </p:sp>
      <p:sp>
        <p:nvSpPr>
          <p:cNvPr id="46" name="TextBox 4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Enterprise 360 build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