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063721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3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1300" b="1" i="0">
                <a:solidFill>
                  <a:srgbClr val="FFFFFF"/>
                </a:solidFill>
                <a:latin typeface="Arial"/>
              </a:rPr>
              <a:t>   ×   Grasim Industries Limited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286000"/>
            <a:ext cx="9722815" cy="21945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8000"/>
              </a:lnSpc>
              <a:spcBef>
                <a:spcPts val="0"/>
              </a:spcBef>
              <a:spcAft>
                <a:spcPts val="400"/>
              </a:spcAft>
            </a:pPr>
            <a:r>
              <a:rPr sz="3400" b="1" i="0">
                <a:solidFill>
                  <a:srgbClr val="FFFFFF"/>
                </a:solidFill>
                <a:latin typeface="Arial"/>
              </a:rPr>
              <a:t>From silos to contextual intelligence — powering Grasim’s leadership in materials and markets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4754880"/>
            <a:ext cx="92656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SCIKIQ transforms Grasim’s operational and commercial data into actionable intelligence—accelerating time-to-market in paints, protecting margin in chemicals, and unlocking supply chain agility in cement and textiles. The result: faster growth, lower cost, and a defensible edge over rivals like Adani, Ambuja, and Shree Cement.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217920"/>
            <a:ext cx="1063721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0" i="0">
                <a:solidFill>
                  <a:srgbClr val="9DA8B3"/>
                </a:solidFill>
                <a:latin typeface="Arial"/>
              </a:rPr>
              <a:t>Point of view   |   Prepared for Chief Digital &amp; Data Officer, CIO, Business Unit Heads (Chemicals, Paints, Cement), CFO   |   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Grasim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Traced end to end: one operational signal becomes a quantified revenue impact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Suryachem shipment delay</a:t>
            </a:r>
          </a:p>
        </p:txBody>
      </p:sp>
      <p:sp>
        <p:nvSpPr>
          <p:cNvPr id="10" name="Right Arrow 9"/>
          <p:cNvSpPr/>
          <p:nvPr/>
        </p:nvSpPr>
        <p:spPr>
          <a:xfrm>
            <a:off x="2382469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2592781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84221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Caustic soda stockout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4198010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08322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499762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Production rescheduled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6013551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223863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15303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04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Reliance order delayed</a:t>
            </a:r>
          </a:p>
        </p:txBody>
      </p:sp>
      <p:sp>
        <p:nvSpPr>
          <p:cNvPr id="19" name="Right Arrow 18"/>
          <p:cNvSpPr/>
          <p:nvPr/>
        </p:nvSpPr>
        <p:spPr>
          <a:xfrm>
            <a:off x="7829092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039404" y="2267712"/>
            <a:ext cx="1559509" cy="10058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130844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0A9F4"/>
                </a:solidFill>
                <a:latin typeface="Arial"/>
              </a:rPr>
              <a:t>05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Margin erosion realized</a:t>
            </a:r>
          </a:p>
        </p:txBody>
      </p:sp>
      <p:sp>
        <p:nvSpPr>
          <p:cNvPr id="22" name="Right Arrow 21"/>
          <p:cNvSpPr/>
          <p:nvPr/>
        </p:nvSpPr>
        <p:spPr>
          <a:xfrm>
            <a:off x="9644634" y="2660904"/>
            <a:ext cx="182880" cy="219456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9854946" y="2267712"/>
            <a:ext cx="1559509" cy="100584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946386" y="2267712"/>
            <a:ext cx="1376629" cy="10058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06</a:t>
            </a:r>
          </a:p>
          <a:p>
            <a:pPr algn="ctr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250" b="1" i="0">
                <a:solidFill>
                  <a:srgbClr val="FFFFFF"/>
                </a:solidFill>
                <a:latin typeface="Arial"/>
              </a:rPr>
              <a:t>Supply chain control tower acts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77240" y="3685032"/>
            <a:ext cx="10637215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Read left to right: Vendor Suryachem misses contracted caustic soda delivery—logistics issue triggers supply chain alert.</a:t>
            </a:r>
          </a:p>
          <a:p>
            <a:pPr algn="l">
              <a:lnSpc>
                <a:spcPct val="130000"/>
              </a:lnSpc>
              <a:spcBef>
                <a:spcPts val="600"/>
              </a:spcBef>
              <a:spcAft>
                <a:spcPts val="400"/>
              </a:spcAft>
            </a:pPr>
            <a:r>
              <a:rPr sz="1250" b="1" i="0">
                <a:solidFill>
                  <a:srgbClr val="D83A34"/>
                </a:solidFill>
                <a:latin typeface="Arial"/>
              </a:rPr>
              <a:t>Control tower detects and escalates—autonomous agent proposes corrective action.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Illustrative, grounded in the company's operating model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11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Grasim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Leadership gets one live, trusted view of Grasim Industries Limited — every number traceable to its cause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EBITDA MARGIN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18.2%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-0.7%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05123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505123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88003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WORKING CAPITAL DAYS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62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+5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33007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233007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15887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ON-TIME RAW MATERIAL DELIVERY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91.5%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D83A34"/>
                </a:solidFill>
                <a:latin typeface="Arial"/>
              </a:rPr>
              <a:t>▼ -3.2%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60891" y="1810512"/>
            <a:ext cx="2453563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960891" y="1810512"/>
            <a:ext cx="2453563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3771" y="1975104"/>
            <a:ext cx="2087803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PAINTS LAUNCH TTM</a:t>
            </a:r>
          </a:p>
          <a:p>
            <a:pPr algn="l">
              <a:lnSpc>
                <a:spcPct val="105000"/>
              </a:lnSpc>
              <a:spcBef>
                <a:spcPts val="300"/>
              </a:spcBef>
              <a:spcAft>
                <a:spcPts val="400"/>
              </a:spcAft>
            </a:pPr>
            <a:r>
              <a:rPr sz="2700" b="1" i="0">
                <a:solidFill>
                  <a:srgbClr val="051C2C"/>
                </a:solidFill>
                <a:latin typeface="Arial"/>
              </a:rPr>
              <a:t>7.2 months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B87A12"/>
                </a:solidFill>
                <a:latin typeface="Arial"/>
              </a:rPr>
              <a:t>● +1.1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3730752"/>
            <a:ext cx="10637215" cy="1143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3730752"/>
            <a:ext cx="45720" cy="1143000"/>
          </a:xfrm>
          <a:prstGeom prst="rect">
            <a:avLst/>
          </a:prstGeom>
          <a:solidFill>
            <a:srgbClr val="D83A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3867912"/>
            <a:ext cx="101800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ROOT CAUSE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051C2C"/>
                </a:solidFill>
                <a:latin typeface="Arial"/>
              </a:rPr>
              <a:t>Delayed caustic soda shipment from Vendor Suryachem led to a production bottleneck at Nagda plant, cascading into margin erosion and overdue receivables in Chemicals.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1200" b="1" i="0">
                <a:solidFill>
                  <a:srgbClr val="16845B"/>
                </a:solidFill>
                <a:latin typeface="Arial"/>
              </a:rPr>
              <a:t>→ Autonomously trigger alternate sourcing and update customer delivery commitments in SAP.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control tower (illustrative)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Grasim Industries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PROOF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SCIKIQ, and why now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Grasim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Proven at enterprise scale — recognised, deployed, and referenceable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TRACK RECORD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Among the top augmented-BI platforms (Forrester)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NASSCOM Top-10 Deep-Tech Startup (India)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Featured at MWC Barcelona &amp; AWS re:Invent for GenAI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World's first GenAI fare-rule engine for an international airline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Powers a global logistics &amp; supply-chain leader</a:t>
            </a:r>
          </a:p>
          <a:p>
            <a:pPr>
              <a:lnSpc>
                <a:spcPct val="120000"/>
              </a:lnSpc>
              <a:spcAft>
                <a:spcPts val="900"/>
              </a:spcAft>
            </a:pPr>
            <a:r>
              <a:rPr sz="130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250" b="0" i="0">
                <a:solidFill>
                  <a:srgbClr val="051C2C"/>
                </a:solidFill>
                <a:latin typeface="Arial"/>
              </a:rPr>
              <a:t>200+ pre-built connectors · India · USA · UAE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324447" y="1627632"/>
            <a:ext cx="509000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WHY NOT THE ALTERNATIVES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24447" y="1993392"/>
            <a:ext cx="5090007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/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building it yourself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SCIKIQ delivers 85% faster integration and 60% lower TCO than custom builds—no need to stitch SAP, Oracle, and project systems with costly IT effort.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BI dashboards &amp; point tools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Goes beyond reporting—contextualizes, reasons, and acts on incidents, not just visualizes them. Automates remediation, not just alerts.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generic data fabrics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Pre-built for manufacturing, supply chain, and multi-LOB complexity—200+ connectors, business 360s, and agent automation out of the box.</a:t>
            </a:r>
          </a:p>
          <a:p>
            <a:pPr algn="l">
              <a:lnSpc>
                <a:spcPct val="105000"/>
              </a:lnSpc>
              <a:spcBef>
                <a:spcPts val="800"/>
              </a:spcBef>
              <a:spcAft>
                <a:spcPts val="100"/>
              </a:spcAft>
            </a:pPr>
            <a:r>
              <a:rPr sz="1250" b="1" i="0">
                <a:solidFill>
                  <a:srgbClr val="051C2C"/>
                </a:solidFill>
                <a:latin typeface="Arial"/>
              </a:rPr>
              <a:t>vs. raw LLMs/chatbots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Grounds every answer in Grasim’s real data and context—no hallucinations, full explainability, and enterprise-grade compliance.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SCIKIQ; Forrester; NASSCOM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Grasim Industries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VALUE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Where it pays off across the business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Grasim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same context layer pays off in every function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FINANCE   ·   Receivables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Receivables 360: Accelerate cash conversion across businesses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Unifies receivables data from SAP, UltraTech, and CRM—pinpoints overdue risk, automates dunning, and closes the cash loop.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14418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414418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97298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SUPPLY CHAIN   ·   Plant/Asset 360, Vendor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Supply Chain Control Tower: Detect and resolve disruptions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Maps every supply chain entity—plants, vendors, inventory, projects—traces root causes, and triggers autonomous sourcing or scheduling actions.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051596" y="17190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051596" y="17190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34476" y="18653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BUSINESS UNIT HEAD (PAINTS)   ·   Product/Project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Paints Launch Acceleration: Cut time-to-market, capture share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Links project, supply, and vendor data—simulates launch plans, resolves bottlenecks, and automates plan updates for Birla Opus.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 · 4 Agent Factory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60120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SUSTAINABILITY/COMPLIANCE   ·   Plant/Asset 360, Vendor 360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ESG Compliance 360: Assure traceability and audit readiness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Links plant, supplier, and product data to ESG metrics—auto-remediates gaps and generates audit-ready records for Livaeco and VSF.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4 Agent Factory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414418" y="3547872"/>
            <a:ext cx="3362858" cy="1627632"/>
          </a:xfrm>
          <a:prstGeom prst="rect">
            <a:avLst/>
          </a:prstGeom>
          <a:solidFill>
            <a:srgbClr val="FFFFFF"/>
          </a:solidFill>
          <a:ln w="9525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414418" y="3547872"/>
            <a:ext cx="3362858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597298" y="3694176"/>
            <a:ext cx="3033674" cy="1399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CEO/COO   ·   All 360s</a:t>
            </a:r>
          </a:p>
          <a:p>
            <a:pPr algn="l">
              <a:lnSpc>
                <a:spcPct val="110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1" i="0">
                <a:solidFill>
                  <a:srgbClr val="051C2C"/>
                </a:solidFill>
                <a:latin typeface="Arial"/>
              </a:rPr>
              <a:t>Group Control Tower: Margin, cash, and risk in one cockpit</a:t>
            </a:r>
          </a:p>
          <a:p>
            <a:pPr algn="l">
              <a:lnSpc>
                <a:spcPct val="118000"/>
              </a:lnSpc>
              <a:spcBef>
                <a:spcPts val="300"/>
              </a:spcBef>
              <a:spcAft>
                <a:spcPts val="400"/>
              </a:spcAft>
            </a:pPr>
            <a:r>
              <a:rPr sz="1000" b="0" i="0">
                <a:solidFill>
                  <a:srgbClr val="717D89"/>
                </a:solidFill>
                <a:latin typeface="Arial"/>
              </a:rPr>
              <a:t>One cockpit for margin, working capital, supply chain, and compliance—root-cause analysis and AI Copilot answers for every business head.</a:t>
            </a:r>
          </a:p>
          <a:p>
            <a:pPr algn="l">
              <a:lnSpc>
                <a:spcPct val="105000"/>
              </a:lnSpc>
              <a:spcBef>
                <a:spcPts val="400"/>
              </a:spcBef>
              <a:spcAft>
                <a:spcPts val="400"/>
              </a:spcAft>
            </a:pPr>
            <a:r>
              <a:rPr sz="850" b="1" i="0">
                <a:solidFill>
                  <a:srgbClr val="1F8B7F"/>
                </a:solidFill>
                <a:latin typeface="Arial"/>
              </a:rPr>
              <a:t>Pillars: 1 Enterprise 360 · 2 Knowledge Graph · 3 AI Copilot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16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Grasim Industries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PLAN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Stakeholders, ambition, and the 90-day path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Grasim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Five personas own the decision — here is what moves each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564315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167335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PERSONA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46120" y="167335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DECISION THEY OWN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5000" y="1673352"/>
            <a:ext cx="446501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WHAT MOVES THEM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408615" y="1673352"/>
            <a:ext cx="9144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FFFFFF"/>
                </a:solidFill>
                <a:latin typeface="Arial"/>
              </a:rPr>
              <a:t>ENGAGE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2237667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14" name="Connector 13"/>
          <p:cNvCxnSpPr/>
          <p:nvPr/>
        </p:nvCxnSpPr>
        <p:spPr>
          <a:xfrm>
            <a:off x="777240" y="2237667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14400" y="2237667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CIO / CDO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46120" y="2237667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Platform strategy &amp; architecture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715000" y="2237667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delivers a single, AI-ready data fabric across all Grasim businesses, accelerating digital transformation and reducing integration costs by 90%.”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394899" y="2364377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797235" y="2237667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777240" y="2801982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2801982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CEO, Birla Opus (Paints)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BUSINESS CHAMPION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46120" y="2801982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Speed to market, competitive edge, and margin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5000" y="2801982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“SCIKIQ’s Data Product Factory enables 5x faster time-to-market for new business launches and real-time margin visibility.”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394899" y="2928692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797235" y="2801982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3366298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27" name="Connector 26"/>
          <p:cNvCxnSpPr/>
          <p:nvPr/>
        </p:nvCxnSpPr>
        <p:spPr>
          <a:xfrm>
            <a:off x="777240" y="3366298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914400" y="3366298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Group CFO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ECONOMIC BUYER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46120" y="3366298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Budget, payback &amp; risk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15000" y="3366298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“SCIKIQ’s 70% lower data-prep cost and real-time financial consolidation drive EBITDA and cash conversion.”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0394899" y="349300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97235" y="3366298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cxnSp>
        <p:nvCxnSpPr>
          <p:cNvPr id="33" name="Connector 32"/>
          <p:cNvCxnSpPr/>
          <p:nvPr/>
        </p:nvCxnSpPr>
        <p:spPr>
          <a:xfrm>
            <a:off x="777240" y="3930613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914400" y="3930613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Head of Sustainability / ESG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USER/CHAMPION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46120" y="3930613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Automated, auditable ESG and supply chain trac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715000" y="3930613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“SCIKIQ’s knowledge graph and lineage engine ensure 95% fewer compliance violations and full traceability for Livaeco and global ESG reporting.”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394899" y="4057323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●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797235" y="3930613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Court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" y="4494929"/>
            <a:ext cx="10637215" cy="564315"/>
          </a:xfrm>
          <a:prstGeom prst="rect">
            <a:avLst/>
          </a:prstGeom>
          <a:solidFill>
            <a:srgbClr val="F2F4F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cxnSp>
        <p:nvCxnSpPr>
          <p:cNvPr id="40" name="Connector 39"/>
          <p:cNvCxnSpPr/>
          <p:nvPr/>
        </p:nvCxnSpPr>
        <p:spPr>
          <a:xfrm>
            <a:off x="777240" y="4494929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914400" y="4494929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BU Heads (Chemicals, VSF, Cement)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USER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246120" y="4494929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LOB-specific performance, supply chain resilie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715000" y="4494929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 enables real-time, cross-LOB insights for faster, better decisions and operational efficiency.”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394899" y="462163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◑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0797235" y="4494929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Enable</a:t>
            </a:r>
          </a:p>
        </p:txBody>
      </p:sp>
      <p:cxnSp>
        <p:nvCxnSpPr>
          <p:cNvPr id="46" name="Connector 45"/>
          <p:cNvCxnSpPr/>
          <p:nvPr/>
        </p:nvCxnSpPr>
        <p:spPr>
          <a:xfrm>
            <a:off x="777240" y="5059244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914400" y="5059244"/>
            <a:ext cx="210312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r>
              <a:rPr sz="1150" b="1" i="0">
                <a:solidFill>
                  <a:srgbClr val="051C2C"/>
                </a:solidFill>
                <a:latin typeface="Arial"/>
              </a:rPr>
              <a:t>CISO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800" b="1" i="0">
                <a:solidFill>
                  <a:srgbClr val="2251FF"/>
                </a:solidFill>
                <a:latin typeface="Arial"/>
              </a:rPr>
              <a:t>BLOCKER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246120" y="5059244"/>
            <a:ext cx="224028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0" i="0">
                <a:solidFill>
                  <a:srgbClr val="051C2C"/>
                </a:solidFill>
                <a:latin typeface="Arial"/>
              </a:rPr>
              <a:t>Security, access &amp; compliance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715000" y="5059244"/>
            <a:ext cx="4419295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2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1">
                <a:solidFill>
                  <a:srgbClr val="717D89"/>
                </a:solidFill>
                <a:latin typeface="Arial"/>
              </a:rPr>
              <a:t>“SCIKIQ’s enterprise-grade security and governance framework ensures compliance and reduces risk exposure.”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394899" y="5185954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904" b="0" i="0">
                <a:solidFill>
                  <a:srgbClr val="2251FF"/>
                </a:solidFill>
                <a:latin typeface="Segoe UI Symbol"/>
              </a:rPr>
              <a:t>◕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797235" y="5059244"/>
            <a:ext cx="571500" cy="564315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1" i="0">
                <a:solidFill>
                  <a:srgbClr val="0B2B45"/>
                </a:solidFill>
                <a:latin typeface="Arial"/>
              </a:rPr>
              <a:t>Neutralise</a:t>
            </a:r>
          </a:p>
        </p:txBody>
      </p:sp>
      <p:cxnSp>
        <p:nvCxnSpPr>
          <p:cNvPr id="52" name="Connector 51"/>
          <p:cNvCxnSpPr/>
          <p:nvPr/>
        </p:nvCxnSpPr>
        <p:spPr>
          <a:xfrm>
            <a:off x="777240" y="5623560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777240" y="577900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850" b="0" i="0">
                <a:solidFill>
                  <a:srgbClr val="717D89"/>
                </a:solidFill>
                <a:latin typeface="Arial"/>
              </a:rPr>
              <a:t>Engage = priority of effort to win the persona:  ● court   ◕ neutralise   ◑ inform/enable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account analysis — internal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Grasim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Build the context layer once; compound it across Grasim Industries Limited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084167" y="1901952"/>
            <a:ext cx="402336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Agent Factory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Autonomous execution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89807" y="2852928"/>
            <a:ext cx="521208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AI Copilot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Natural-language, grounded answers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849727" y="3803904"/>
            <a:ext cx="64922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Knowledge Graph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Context and causality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163927" y="4754880"/>
            <a:ext cx="7863840" cy="84124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600" b="1" i="0">
                <a:solidFill>
                  <a:srgbClr val="FFFFFF"/>
                </a:solidFill>
                <a:latin typeface="Arial"/>
              </a:rPr>
              <a:t>Enterprise 360    </a:t>
            </a:r>
            <a:r>
              <a:rPr sz="1100" b="0" i="0">
                <a:solidFill>
                  <a:srgbClr val="C4D0DC"/>
                </a:solidFill>
                <a:latin typeface="Arial"/>
              </a:rPr>
              <a:t>Unified, real-time business view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19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Grasim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Prove it in 90 days on one domain, then scale the backbone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73352"/>
            <a:ext cx="10637215" cy="36576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777240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3362858" cy="77724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60120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1 · 30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Rapid Data Unification &amp; Control Tower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Connect SAP ECC, Oracle SCM, Birla Opus PM, and ESG Portal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Auto-map core entities: plants, vendors, customers, receivables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Deploy Group Control Tower with top 6 KPIs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Incident trace for Chemicals supply chain scenario</a:t>
            </a:r>
          </a:p>
        </p:txBody>
      </p:sp>
      <p:sp>
        <p:nvSpPr>
          <p:cNvPr id="13" name="Oval 12"/>
          <p:cNvSpPr/>
          <p:nvPr/>
        </p:nvSpPr>
        <p:spPr>
          <a:xfrm>
            <a:off x="4414418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14418" y="1993392"/>
            <a:ext cx="3362858" cy="77724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97298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2 · 60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Knowledge Graph &amp; Copilot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60138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Build Knowledge Graph spanning all LOBs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Enable root-cause and impact tracing for margin, cash, and compliance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Launch AI Copilot for natural-language business queries</a:t>
            </a:r>
          </a:p>
        </p:txBody>
      </p:sp>
      <p:sp>
        <p:nvSpPr>
          <p:cNvPr id="17" name="Oval 16"/>
          <p:cNvSpPr/>
          <p:nvPr/>
        </p:nvSpPr>
        <p:spPr>
          <a:xfrm>
            <a:off x="8051596" y="1572768"/>
            <a:ext cx="146304" cy="146304"/>
          </a:xfrm>
          <a:prstGeom prst="ellipse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051596" y="1993392"/>
            <a:ext cx="3362858" cy="77724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234476" y="2084832"/>
            <a:ext cx="299709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00A9F4"/>
                </a:solidFill>
                <a:latin typeface="Arial"/>
              </a:rPr>
              <a:t>PHASE 3 · 90 DAYS</a:t>
            </a:r>
          </a:p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50" b="1" i="0">
                <a:solidFill>
                  <a:srgbClr val="FFFFFF"/>
                </a:solidFill>
                <a:latin typeface="Arial"/>
              </a:rPr>
              <a:t>Agent Factory &amp; Closed-Loop Automation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97316" y="2907791"/>
            <a:ext cx="3271418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Configure Receivables Recovery and Alternate Sourcing Agents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Automate Paints launch and ESG compliance workflows</a:t>
            </a:r>
          </a:p>
          <a:p>
            <a:pPr>
              <a:lnSpc>
                <a:spcPct val="120000"/>
              </a:lnSpc>
              <a:spcAft>
                <a:spcPts val="700"/>
              </a:spcAft>
            </a:pPr>
            <a:r>
              <a:rPr sz="1150" b="1" i="0">
                <a:solidFill>
                  <a:srgbClr val="2251FF"/>
                </a:solidFill>
                <a:latin typeface="Arial"/>
              </a:rPr>
              <a:t>—  </a:t>
            </a:r>
            <a:r>
              <a:rPr sz="1150" b="0" i="0">
                <a:solidFill>
                  <a:srgbClr val="051C2C"/>
                </a:solidFill>
                <a:latin typeface="Arial"/>
              </a:rPr>
              <a:t>Quantify and report realized value (margin, cash, TTM, compliance)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delivery methodology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FFFF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Grasim Industries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CONTEXT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Why today’s stack can’t deliver AI value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20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Grasim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FFFFFF"/>
                </a:solidFill>
                <a:latin typeface="Arial"/>
              </a:rPr>
              <a:t>The next step: a focused 90-day pilot with one executive sponsor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334A5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9722815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0" i="0">
                <a:solidFill>
                  <a:srgbClr val="C4D0DC"/>
                </a:solidFill>
                <a:latin typeface="Arial"/>
              </a:rPr>
              <a:t>Unlock margin, cash, and launch speed in 90 days—without disrupting your core systems.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78408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01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Run a 30-day pilot: connect SAP, Oracle, and Birla Opus for a real incident trace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14418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414418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615586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02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Deploy the Group Control Tower and Copilot for margin, cash, and supply chain scenarios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51596" y="2496312"/>
            <a:ext cx="3362858" cy="1554480"/>
          </a:xfrm>
          <a:prstGeom prst="rect">
            <a:avLst/>
          </a:prstGeom>
          <a:solidFill>
            <a:srgbClr val="0C2A40"/>
          </a:solidFill>
          <a:ln w="9525">
            <a:solidFill>
              <a:srgbClr val="243A4E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051596" y="2496312"/>
            <a:ext cx="3362858" cy="45720"/>
          </a:xfrm>
          <a:prstGeom prst="rect">
            <a:avLst/>
          </a:prstGeom>
          <a:solidFill>
            <a:srgbClr val="00A9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52764" y="2679192"/>
            <a:ext cx="2960522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800" b="1" i="0">
                <a:solidFill>
                  <a:srgbClr val="00A9F4"/>
                </a:solidFill>
                <a:latin typeface="Arial"/>
              </a:rPr>
              <a:t>03</a:t>
            </a:r>
          </a:p>
          <a:p>
            <a:pPr algn="l">
              <a:lnSpc>
                <a:spcPct val="125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C4D0DC"/>
                </a:solidFill>
                <a:latin typeface="Arial"/>
              </a:rPr>
              <a:t>Quantify value: measure realized gains in cash, margin, and launch acceleration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4325112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1" i="0">
                <a:solidFill>
                  <a:srgbClr val="FFFFFF"/>
                </a:solidFill>
                <a:latin typeface="Arial"/>
              </a:rPr>
              <a:t>Ready to activate Grasim’s data for growth, margin, and resilience? Let’s build your business 360.    </a:t>
            </a:r>
            <a:r>
              <a:rPr sz="1400" b="1" i="0">
                <a:solidFill>
                  <a:srgbClr val="00A9F4"/>
                </a:solidFill>
                <a:latin typeface="Arial"/>
              </a:rPr>
              <a:t>✉ sales@scikiq.com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2251FF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3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Grasim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The barrier to AI value is data readiness — not algorithms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~70%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enterprise data goes unused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22978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~12%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orgs are ready for agentic AI (despite ~80% investing)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68716" y="1901952"/>
            <a:ext cx="3179978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4600" b="1" i="0">
                <a:solidFill>
                  <a:srgbClr val="2251FF"/>
                </a:solidFill>
                <a:latin typeface="Arial"/>
              </a:rPr>
              <a:t>$2.3T</a:t>
            </a:r>
          </a:p>
          <a:p>
            <a:pPr algn="l">
              <a:lnSpc>
                <a:spcPct val="125000"/>
              </a:lnSpc>
              <a:spcBef>
                <a:spcPts val="2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of digital spend not delivering ROI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777240" y="4096512"/>
            <a:ext cx="10637215" cy="0"/>
          </a:xfrm>
          <a:prstGeom prst="bentConnector3">
            <a:avLst/>
          </a:prstGeom>
          <a:ln w="9525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77240" y="4325112"/>
            <a:ext cx="10637215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500" b="1" i="0">
                <a:solidFill>
                  <a:srgbClr val="051C2C"/>
                </a:solidFill>
                <a:latin typeface="Arial"/>
              </a:rPr>
              <a:t>AI isn't held back by algorithms — it's held back by data readiness.  For Grasim Industries Limited, the implication is direct:</a:t>
            </a:r>
          </a:p>
          <a:p>
            <a:pPr algn="l">
              <a:lnSpc>
                <a:spcPct val="130000"/>
              </a:lnSpc>
              <a:spcBef>
                <a:spcPts val="400"/>
              </a:spcBef>
              <a:spcAft>
                <a:spcPts val="400"/>
              </a:spcAft>
            </a:pPr>
            <a:r>
              <a:rPr sz="1300" b="0" i="0">
                <a:solidFill>
                  <a:srgbClr val="717D89"/>
                </a:solidFill>
                <a:latin typeface="Arial"/>
              </a:rPr>
              <a:t>Grasim’s next growth leap depends on unified, AI-ready data that drives margin, resilience, and speed across its complex, multi-business portfolio.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Forrester; IDC; Qlik/IDC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1C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C4D0DC"/>
                </a:solidFill>
                <a:latin typeface="Arial"/>
              </a:rPr>
              <a:t>CONTEXT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1" i="0">
                <a:solidFill>
                  <a:srgbClr val="FFFF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PROOF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VALUE</a:t>
            </a:r>
            <a:r>
              <a:rPr sz="900" b="0" i="0">
                <a:solidFill>
                  <a:srgbClr val="C4D0DC"/>
                </a:solidFill>
                <a:latin typeface="Arial"/>
              </a:rPr>
              <a:t>      </a:t>
            </a:r>
            <a:r>
              <a:rPr sz="900" b="0" i="0">
                <a:solidFill>
                  <a:srgbClr val="C4D0DC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C4D0DC"/>
                </a:solidFill>
                <a:latin typeface="Arial"/>
              </a:rPr>
              <a:t>4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2A3E4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00A9F4"/>
                </a:solidFill>
                <a:latin typeface="Arial"/>
              </a:rPr>
              <a:t>SCIKIQ</a:t>
            </a:r>
            <a:r>
              <a:rPr sz="800" b="0" i="0">
                <a:solidFill>
                  <a:srgbClr val="9DA8B3"/>
                </a:solidFill>
                <a:latin typeface="Arial"/>
              </a:rPr>
              <a:t>  ×  Grasim Industries Limited   |   Confidential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201168" cy="68580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77240" y="1874519"/>
            <a:ext cx="36576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6600" b="1" i="0">
                <a:solidFill>
                  <a:srgbClr val="2A4052"/>
                </a:solidFill>
                <a:latin typeface="Arial"/>
              </a:rP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7240" y="3246120"/>
            <a:ext cx="10637215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00A9F4"/>
                </a:solidFill>
                <a:latin typeface="Arial"/>
              </a:rPr>
              <a:t>APPROACH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3611880"/>
            <a:ext cx="640080" cy="4572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3794760"/>
            <a:ext cx="9722815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400"/>
              </a:spcAft>
            </a:pPr>
            <a:r>
              <a:rPr sz="2900" b="1" i="0">
                <a:solidFill>
                  <a:srgbClr val="FFFFFF"/>
                </a:solidFill>
                <a:latin typeface="Arial"/>
              </a:rPr>
              <a:t>What SCIKIQ is — and how it works for Grasim Industries Limited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5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Grasim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turns siloed data into AI-ready products — Connect, Curate, Control, Consume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1063721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350" b="0" i="0">
                <a:solidFill>
                  <a:srgbClr val="717D89"/>
                </a:solidFill>
                <a:latin typeface="Arial"/>
              </a:rPr>
              <a:t>SCIKIQ is an AI-first, no-code data-fabric platform that unifies siloed enterprise data into AI-ready data products — for enterprise-scale intelligence and data monetization.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777240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60120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200+ connectors — every source, no latency, no code.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3276523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3505123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505123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05123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Curate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688003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Contextualize, model and prepare data for every team.</a:t>
            </a:r>
          </a:p>
        </p:txBody>
      </p:sp>
      <p:sp>
        <p:nvSpPr>
          <p:cNvPr id="18" name="Right Arrow 17"/>
          <p:cNvSpPr/>
          <p:nvPr/>
        </p:nvSpPr>
        <p:spPr>
          <a:xfrm>
            <a:off x="6004407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233007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233007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33007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Control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15887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Governed, lineage-traced, compliant by design.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8732291" y="3410712"/>
            <a:ext cx="182880" cy="256032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8960891" y="2404872"/>
            <a:ext cx="2453563" cy="22860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960891" y="2404872"/>
            <a:ext cx="2453563" cy="457200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960891" y="2459736"/>
            <a:ext cx="2453563" cy="3657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400" b="1" i="0">
                <a:solidFill>
                  <a:srgbClr val="FFFFFF"/>
                </a:solidFill>
                <a:latin typeface="Arial"/>
              </a:rPr>
              <a:t>Consume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43771" y="3026664"/>
            <a:ext cx="2087803" cy="1554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Copilots, agents, data products and APIs that act.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6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Grasim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sits on top of Grasim Industries Limited’s systems as the enterprise context layer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645920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78408" y="1645920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OUTCOMES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383280" y="1773936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1880" y="1645920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Faster decisions   ·   autonomous action   ·   new revenue from data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432304"/>
            <a:ext cx="10637215" cy="676656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78408" y="2432304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ACTIVATE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383280" y="2560320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3611880" y="2432304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GenAI Copilot   ·   Autonomous Agents   ·   Data Products   ·   APIs   ·   BI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218688"/>
            <a:ext cx="10637215" cy="676656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78408" y="3218688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CURATE &amp; CONTEXTUALISE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383280" y="3346704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3611880" y="3218688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Business 360   ·   Contextualisation Engine   ·   Knowledge Graph   ·   Data Prep &amp; AutoML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005072"/>
            <a:ext cx="10637215" cy="676656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78408" y="4005072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CONNECT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383280" y="4133087"/>
            <a:ext cx="10972" cy="420623"/>
          </a:xfrm>
          <a:prstGeom prst="rect">
            <a:avLst/>
          </a:prstGeom>
          <a:solidFill>
            <a:srgbClr val="9DB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11880" y="4005072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FFFFFF"/>
                </a:solidFill>
                <a:latin typeface="Arial"/>
              </a:rPr>
              <a:t>200+ connectors   ·   real-time &amp; batch ingestion   ·   cloud / on-prem / hybrid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791456"/>
            <a:ext cx="10637215" cy="676656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78408" y="4791456"/>
            <a:ext cx="2331720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0B2B45"/>
                </a:solidFill>
                <a:latin typeface="Arial"/>
              </a:rPr>
              <a:t>ENTERPRISE SOURCES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383280" y="4919472"/>
            <a:ext cx="10972" cy="420623"/>
          </a:xfrm>
          <a:prstGeom prst="rect">
            <a:avLst/>
          </a:prstGeom>
          <a:solidFill>
            <a:srgbClr val="D7DCE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611880" y="4791456"/>
            <a:ext cx="7619695" cy="67665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150" b="0" i="0">
                <a:solidFill>
                  <a:srgbClr val="051C2C"/>
                </a:solidFill>
                <a:latin typeface="Arial"/>
              </a:rPr>
              <a:t>SAP ECC    ·    Oracle SCM    ·    Birla Opus PM    ·    UltraTech SAP    ·    ESG Portal    ·    Salesforce CRM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5577840"/>
            <a:ext cx="1063721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100" b="1" i="0">
                <a:solidFill>
                  <a:srgbClr val="FFFFFF"/>
                </a:solidFill>
                <a:latin typeface="Arial"/>
              </a:rPr>
              <a:t>GOVERNED END TO END    —    Metadata   ·   Lineage   ·   Data Quality   ·   Security   ·   Compliance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platform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7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Grasim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SCIKIQ maps directly onto Grasim Industries Limited’s priorities and pressures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717D89"/>
                </a:solidFill>
                <a:latin typeface="Arial"/>
              </a:rPr>
              <a:t>WHAT GRASIM INDUSTRIES LIMITED FACES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98767" y="1627632"/>
            <a:ext cx="4815687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00" b="1" i="0">
                <a:solidFill>
                  <a:srgbClr val="2251FF"/>
                </a:solidFill>
                <a:latin typeface="Arial"/>
              </a:rPr>
              <a:t>HOW SCIKIQ RESPONDS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240" y="1993392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77240" y="1993392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41832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Accelerate growth in new businesses (paints, B2B e-commerce)</a:t>
            </a:r>
          </a:p>
        </p:txBody>
      </p:sp>
      <p:sp>
        <p:nvSpPr>
          <p:cNvPr id="13" name="Right Arrow 12"/>
          <p:cNvSpPr/>
          <p:nvPr/>
        </p:nvSpPr>
        <p:spPr>
          <a:xfrm>
            <a:off x="5912967" y="2331720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598767" y="1993392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6598767" y="1993392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763359" y="1993392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Unify into one Business 360 — Connect &amp; Curate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77240" y="3026664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77240" y="3026664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41832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Protect and expand margin in core segments (chemicals, VSF)</a:t>
            </a:r>
          </a:p>
        </p:txBody>
      </p:sp>
      <p:sp>
        <p:nvSpPr>
          <p:cNvPr id="20" name="Right Arrow 19"/>
          <p:cNvSpPr/>
          <p:nvPr/>
        </p:nvSpPr>
        <p:spPr>
          <a:xfrm>
            <a:off x="5912967" y="3364992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598767" y="3026664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598767" y="3026664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763359" y="3026664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Model relationships in a knowledge graph — explain the “why”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4059935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77240" y="4059935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41832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Drive supply chain resilience and operational agility</a:t>
            </a:r>
          </a:p>
        </p:txBody>
      </p:sp>
      <p:sp>
        <p:nvSpPr>
          <p:cNvPr id="27" name="Right Arrow 26"/>
          <p:cNvSpPr/>
          <p:nvPr/>
        </p:nvSpPr>
        <p:spPr>
          <a:xfrm>
            <a:off x="5912967" y="4398264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598767" y="4059935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598767" y="4059935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763359" y="4059935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Ground a copilot and agents — decide and act, no hallucination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77240" y="5093208"/>
            <a:ext cx="4815687" cy="914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77240" y="5093208"/>
            <a:ext cx="45720" cy="914400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41832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Competition: Adani Enterprises</a:t>
            </a:r>
          </a:p>
        </p:txBody>
      </p:sp>
      <p:sp>
        <p:nvSpPr>
          <p:cNvPr id="34" name="Right Arrow 33"/>
          <p:cNvSpPr/>
          <p:nvPr/>
        </p:nvSpPr>
        <p:spPr>
          <a:xfrm>
            <a:off x="5912967" y="5431536"/>
            <a:ext cx="365760" cy="237744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598767" y="5093208"/>
            <a:ext cx="4815687" cy="9144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598767" y="5093208"/>
            <a:ext cx="45720" cy="9144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763359" y="5093208"/>
            <a:ext cx="4541367" cy="9144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0" i="0">
                <a:solidFill>
                  <a:srgbClr val="051C2C"/>
                </a:solidFill>
                <a:latin typeface="Arial"/>
              </a:rPr>
              <a:t>Governed and lineage-traced — trusted by the board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analysis; public disclosures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8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Grasim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Four layers carry the business from visibility to autonomous action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777240" y="176479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7240" y="176479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74519" y="189280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Enterprise 360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What is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Integrates data across SAP, Oracle, CRM, and plant systems for a unified business view.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77240" y="281635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solidFill>
            <a:srgbClr val="0B2B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281635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74519" y="294436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Knowledge Graph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Why is it happening?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Maps relationships between plants, suppliers, products, and incidents to surface root causes.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77240" y="3867911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solidFill>
            <a:srgbClr val="1450C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77240" y="3867911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874519" y="3995927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AI Copilot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Tell me, in plain language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Natural-language answers grounded in Grasim’s real data—no hallucinations.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77240" y="4919472"/>
            <a:ext cx="10637215" cy="932688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77240" y="4919472"/>
            <a:ext cx="868680" cy="93268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2600" b="1" i="0">
                <a:solidFill>
                  <a:srgbClr val="FFFFFF"/>
                </a:solidFill>
                <a:latin typeface="Arial"/>
              </a:rP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874519" y="5047488"/>
            <a:ext cx="9265615" cy="74980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0">
                <a:solidFill>
                  <a:srgbClr val="051C2C"/>
                </a:solidFill>
                <a:latin typeface="Arial"/>
              </a:rPr>
              <a:t>Agent Factory    </a:t>
            </a:r>
            <a:r>
              <a:rPr sz="1200" b="0" i="1">
                <a:solidFill>
                  <a:srgbClr val="2251FF"/>
                </a:solidFill>
                <a:latin typeface="Arial"/>
              </a:rPr>
              <a:t>Don’t just tell me—fix it</a:t>
            </a:r>
          </a:p>
          <a:p>
            <a:pPr algn="l">
              <a:lnSpc>
                <a:spcPct val="120000"/>
              </a:lnSpc>
              <a:spcBef>
                <a:spcPts val="200"/>
              </a:spcBef>
              <a:spcAft>
                <a:spcPts val="400"/>
              </a:spcAft>
            </a:pPr>
            <a:r>
              <a:rPr sz="1100" b="0" i="0">
                <a:solidFill>
                  <a:srgbClr val="717D89"/>
                </a:solidFill>
                <a:latin typeface="Arial"/>
              </a:rPr>
              <a:t>Autonomous agents that execute corrective or value-creating actions directly in SAP/Oracle.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reference architecture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77240" y="274320"/>
            <a:ext cx="953993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0">
                <a:solidFill>
                  <a:srgbClr val="9DA8B3"/>
                </a:solidFill>
                <a:latin typeface="Arial"/>
              </a:rPr>
              <a:t>CONTEXT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1" i="0">
                <a:solidFill>
                  <a:srgbClr val="2251FF"/>
                </a:solidFill>
                <a:latin typeface="Arial"/>
              </a:rPr>
              <a:t>APPROACH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PROOF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VALUE</a:t>
            </a:r>
            <a:r>
              <a:rPr sz="900" b="0" i="0">
                <a:solidFill>
                  <a:srgbClr val="9DA8B3"/>
                </a:solidFill>
                <a:latin typeface="Arial"/>
              </a:rPr>
              <a:t>      </a:t>
            </a:r>
            <a:r>
              <a:rPr sz="900" b="0" i="0">
                <a:solidFill>
                  <a:srgbClr val="9DA8B3"/>
                </a:solidFill>
                <a:latin typeface="Arial"/>
              </a:rPr>
              <a:t>PLAN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17175" y="274320"/>
            <a:ext cx="1097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00" b="0" i="0">
                <a:solidFill>
                  <a:srgbClr val="9DA8B3"/>
                </a:solidFill>
                <a:latin typeface="Arial"/>
              </a:rPr>
              <a:t>9 / 20</a:t>
            </a:r>
          </a:p>
        </p:txBody>
      </p:sp>
      <p:cxnSp>
        <p:nvCxnSpPr>
          <p:cNvPr id="4" name="Connector 3"/>
          <p:cNvCxnSpPr/>
          <p:nvPr/>
        </p:nvCxnSpPr>
        <p:spPr>
          <a:xfrm>
            <a:off x="777240" y="6437376"/>
            <a:ext cx="10637215" cy="0"/>
          </a:xfrm>
          <a:prstGeom prst="bentConnector3">
            <a:avLst/>
          </a:prstGeom>
          <a:ln w="6350">
            <a:solidFill>
              <a:srgbClr val="D7DCE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777240" y="6492240"/>
            <a:ext cx="10637215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2251FF"/>
                </a:solidFill>
                <a:latin typeface="Arial"/>
              </a:rPr>
              <a:t>SCIKIQ</a:t>
            </a:r>
            <a:r>
              <a:rPr sz="800" b="0" i="0">
                <a:solidFill>
                  <a:srgbClr val="717D89"/>
                </a:solidFill>
                <a:latin typeface="Arial"/>
              </a:rPr>
              <a:t>  ×  Grasim Industries Limited   |   Confidential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658368"/>
            <a:ext cx="10637215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6000"/>
              </a:lnSpc>
              <a:spcBef>
                <a:spcPts val="0"/>
              </a:spcBef>
              <a:spcAft>
                <a:spcPts val="400"/>
              </a:spcAft>
            </a:pPr>
            <a:r>
              <a:rPr sz="2200" b="1" i="0">
                <a:solidFill>
                  <a:srgbClr val="051C2C"/>
                </a:solidFill>
                <a:latin typeface="Arial"/>
              </a:rPr>
              <a:t>How we unify Grasim’s data into one business 360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777240" y="1481328"/>
            <a:ext cx="10637215" cy="0"/>
          </a:xfrm>
          <a:prstGeom prst="bentConnector3">
            <a:avLst/>
          </a:prstGeom>
          <a:ln w="19050">
            <a:solidFill>
              <a:srgbClr val="051C2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77240" y="1645920"/>
            <a:ext cx="29260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717D89"/>
                </a:solidFill>
                <a:latin typeface="Arial"/>
              </a:rPr>
              <a:t>SYSTEMS TODAY — SILOED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60520" y="1645920"/>
            <a:ext cx="3840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UNIFY · NO DATA MOVEMENT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58200" y="1645920"/>
            <a:ext cx="295625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950" b="1" i="0">
                <a:solidFill>
                  <a:srgbClr val="2251FF"/>
                </a:solidFill>
                <a:latin typeface="Arial"/>
              </a:rPr>
              <a:t>BUSINESS 360s — ENTITIES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3758183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ight Arrow 11"/>
          <p:cNvSpPr/>
          <p:nvPr/>
        </p:nvSpPr>
        <p:spPr>
          <a:xfrm>
            <a:off x="8055864" y="3410712"/>
            <a:ext cx="347472" cy="292608"/>
          </a:xfrm>
          <a:prstGeom prst="rightArrow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777240" y="1956816"/>
            <a:ext cx="2926080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77240" y="1956816"/>
            <a:ext cx="2926080" cy="54864"/>
          </a:xfrm>
          <a:prstGeom prst="rect">
            <a:avLst/>
          </a:prstGeom>
          <a:solidFill>
            <a:srgbClr val="717D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941832" y="215798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88136" y="215798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SAP ECC (FI, MM, SD, PP)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941832" y="251231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88136" y="251231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Oracle SCM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1832" y="286664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88136" y="286664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Birla Opus PM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41832" y="322097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88136" y="322097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UltraTech SAP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41832" y="357530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088136" y="357530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ESG Portal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1832" y="392963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88136" y="392963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Salesforce CRM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41832" y="428396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088136" y="428396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Incident Log</a:t>
            </a:r>
          </a:p>
        </p:txBody>
      </p:sp>
      <p:sp>
        <p:nvSpPr>
          <p:cNvPr id="29" name="Rectangle 28"/>
          <p:cNvSpPr/>
          <p:nvPr/>
        </p:nvSpPr>
        <p:spPr>
          <a:xfrm>
            <a:off x="941832" y="4638294"/>
            <a:ext cx="2596896" cy="281178"/>
          </a:xfrm>
          <a:prstGeom prst="rect">
            <a:avLst/>
          </a:prstGeom>
          <a:solidFill>
            <a:srgbClr val="FFFFFF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1088136" y="4638294"/>
            <a:ext cx="2340864" cy="281178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SCM Analytics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160520" y="1956816"/>
            <a:ext cx="3840480" cy="3200400"/>
          </a:xfrm>
          <a:prstGeom prst="rect">
            <a:avLst/>
          </a:prstGeom>
          <a:solidFill>
            <a:srgbClr val="051C2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416552" y="210312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Connect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200+ pre-built connectors ingest from SAP, Oracle, and business platforms without disrupting operations.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16552" y="285750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Contextualize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Business terms mapped to Grasim’s real entities—plants, customers, vendors, SKUs, and projects.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416552" y="361188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Resolve &amp; model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Entity resolution and graph modeling unify data across LOBs—no more duplicates or blind spots.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416552" y="4366260"/>
            <a:ext cx="3383280" cy="6446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1300" b="1" i="0">
                <a:solidFill>
                  <a:srgbClr val="FFFFFF"/>
                </a:solidFill>
                <a:latin typeface="Arial"/>
              </a:rPr>
              <a:t>Govern</a:t>
            </a:r>
          </a:p>
          <a:p>
            <a:pPr algn="l">
              <a:lnSpc>
                <a:spcPct val="118000"/>
              </a:lnSpc>
              <a:spcBef>
                <a:spcPts val="200"/>
              </a:spcBef>
              <a:spcAft>
                <a:spcPts val="400"/>
              </a:spcAft>
            </a:pPr>
            <a:r>
              <a:rPr sz="1000" b="0" i="0">
                <a:solidFill>
                  <a:srgbClr val="C4D0DC"/>
                </a:solidFill>
                <a:latin typeface="Arial"/>
              </a:rPr>
              <a:t>Lineage, quality, and access controls ensure compliance and trust for every business user.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8458200" y="1956816"/>
            <a:ext cx="2956255" cy="3200400"/>
          </a:xfrm>
          <a:prstGeom prst="rect">
            <a:avLst/>
          </a:prstGeom>
          <a:solidFill>
            <a:srgbClr val="F2F4F6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8458200" y="1956816"/>
            <a:ext cx="2956255" cy="54864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641080" y="2121408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Customer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SAP SD, Salesforce CRM, UltraTech SAP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641080" y="2706624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Vendor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Oracle SCM, SAP MM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641080" y="3291840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Plant/Asset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SAP PP, UltraTech SAP, ESG Portal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641080" y="3877056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Receivables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SAP FI, UltraTech SAP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641080" y="4462272"/>
            <a:ext cx="2608783" cy="53949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</a:pPr>
            <a:r>
              <a:rPr sz="1200" b="1" i="0">
                <a:solidFill>
                  <a:srgbClr val="0B2B45"/>
                </a:solidFill>
                <a:latin typeface="Arial"/>
              </a:rPr>
              <a:t>Product/Project 360</a:t>
            </a:r>
          </a:p>
          <a:p>
            <a:pPr algn="l">
              <a:lnSpc>
                <a:spcPct val="105000"/>
              </a:lnSpc>
              <a:spcBef>
                <a:spcPts val="100"/>
              </a:spcBef>
              <a:spcAft>
                <a:spcPts val="400"/>
              </a:spcAft>
            </a:pPr>
            <a:r>
              <a:rPr sz="900" b="0" i="0">
                <a:solidFill>
                  <a:srgbClr val="717D89"/>
                </a:solidFill>
                <a:latin typeface="Arial"/>
              </a:rPr>
              <a:t>Birla Opus PM, SAP SD, UltraTech SAP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77240" y="5266944"/>
            <a:ext cx="10637215" cy="457200"/>
          </a:xfrm>
          <a:prstGeom prst="rect">
            <a:avLst/>
          </a:prstGeom>
          <a:solidFill>
            <a:srgbClr val="E9EEFE"/>
          </a:solidFill>
          <a:ln w="6350">
            <a:solidFill>
              <a:srgbClr val="D7DC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777240" y="5266944"/>
            <a:ext cx="54864" cy="457200"/>
          </a:xfrm>
          <a:prstGeom prst="rect">
            <a:avLst/>
          </a:prstGeom>
          <a:solidFill>
            <a:srgbClr val="2251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60120" y="5266944"/>
            <a:ext cx="10271455" cy="4572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5000"/>
              </a:lnSpc>
              <a:spcBef>
                <a:spcPts val="0"/>
              </a:spcBef>
              <a:spcAft>
                <a:spcPts val="400"/>
              </a:spcAft>
            </a:pPr>
            <a:r>
              <a:rPr sz="1050" b="0" i="0">
                <a:solidFill>
                  <a:srgbClr val="051C2C"/>
                </a:solidFill>
                <a:latin typeface="Arial"/>
              </a:rPr>
              <a:t>These 360s are linked in the Knowledge Graph, enabling root-cause and impact analysis across Grasim’s value chain.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77240" y="6144768"/>
            <a:ext cx="10637215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  <a:spcBef>
                <a:spcPts val="0"/>
              </a:spcBef>
              <a:spcAft>
                <a:spcPts val="400"/>
              </a:spcAft>
            </a:pPr>
            <a:r>
              <a:rPr sz="750" b="0" i="0">
                <a:solidFill>
                  <a:srgbClr val="9DA8B3"/>
                </a:solidFill>
                <a:latin typeface="Arial"/>
              </a:rPr>
              <a:t>Source: SCIKIQ Enterprise 360 build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