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640080"/>
            <a:ext cx="10637215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3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1300" b="1" i="0">
                <a:solidFill>
                  <a:srgbClr val="FFFFFF"/>
                </a:solidFill>
                <a:latin typeface="Arial"/>
              </a:rPr>
              <a:t>   ×   Rico Auto Industries Ltd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2286000"/>
            <a:ext cx="9722815" cy="2194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400"/>
              </a:spcAft>
            </a:pPr>
            <a:r>
              <a:rPr sz="3400" b="1" i="0">
                <a:solidFill>
                  <a:srgbClr val="FFFFFF"/>
                </a:solidFill>
                <a:latin typeface="Arial"/>
              </a:rPr>
              <a:t>From disconnected data to precision advantage — at enterprise scale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4754880"/>
            <a:ext cx="92656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SCIKIQ contextualizes Rico’s operational, asset, and supplier data into actionable intelligence, enabling real-time root-cause analysis, predictive quality, and autonomous interventions — for measurable uptime, compliance, and customer satisfaction.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217920"/>
            <a:ext cx="1063721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0" i="0">
                <a:solidFill>
                  <a:srgbClr val="9DA8B3"/>
                </a:solidFill>
                <a:latin typeface="Arial"/>
              </a:rPr>
              <a:t>Point of view   |   Prepared for Chief Digital Officer &amp; Operations Leadership   |   Confidential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Rico Auto Industries Ltd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Traced end to end: one operational signal becomes a quantified revenue impact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8680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Incident detected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2382469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2592781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684221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Root cause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4198010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08322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499762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Defective output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6013551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223863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315303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04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Customer impact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7829092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8039404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130844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05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Revenue at risk</a:t>
            </a:r>
          </a:p>
        </p:txBody>
      </p:sp>
      <p:sp>
        <p:nvSpPr>
          <p:cNvPr id="22" name="Right Arrow 21"/>
          <p:cNvSpPr/>
          <p:nvPr/>
        </p:nvSpPr>
        <p:spPr>
          <a:xfrm>
            <a:off x="9644634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9854946" y="2267712"/>
            <a:ext cx="1559509" cy="100584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946386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06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Agent action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77240" y="3685032"/>
            <a:ext cx="10637215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Read left to right: Spindle failure on CNC Line 3 at 08:22 triggers automatic halt.</a:t>
            </a:r>
          </a:p>
          <a:p>
            <a:pPr algn="l"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</a:pPr>
            <a:r>
              <a:rPr sz="1250" b="1" i="0">
                <a:solidFill>
                  <a:srgbClr val="D83A34"/>
                </a:solidFill>
                <a:latin typeface="Arial"/>
              </a:rPr>
              <a:t>SCIKIQ agent triggers: reschedules maintenance, expedites vendor, notifies customer.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Illustrative, grounded in the company's operating model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11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Rico Auto Industries Ltd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Leadership gets one live, trusted view of Rico Auto Industries Ltd — every number traceable to its cause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PRODUCTION DOWNTIME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7.2 hrs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B87A12"/>
                </a:solidFill>
                <a:latin typeface="Arial"/>
              </a:rPr>
              <a:t>● +3.8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05123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505123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688003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DEFECTIVE BATCHES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4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B87A12"/>
                </a:solidFill>
                <a:latin typeface="Arial"/>
              </a:rPr>
              <a:t>● +2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33007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233007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15887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CUSTOMER OTIF RISK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₹1.1 Cr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D83A34"/>
                </a:solidFill>
                <a:latin typeface="Arial"/>
              </a:rPr>
              <a:t>▼ +₹0.8 Cr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960891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960891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3771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SUPPLIER DELAY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2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B87A12"/>
                </a:solidFill>
                <a:latin typeface="Arial"/>
              </a:rPr>
              <a:t>● +1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3730752"/>
            <a:ext cx="10637215" cy="1143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3730752"/>
            <a:ext cx="45720" cy="114300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05840" y="3867912"/>
            <a:ext cx="101800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ROOT CAUSE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051C2C"/>
                </a:solidFill>
                <a:latin typeface="Arial"/>
              </a:rPr>
              <a:t>Spindle bearing failure in CNC Line 3, traced to delayed vendor shipment and missed preventive maintenance alert.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1200" b="1" i="0">
                <a:solidFill>
                  <a:srgbClr val="16845B"/>
                </a:solidFill>
                <a:latin typeface="Arial"/>
              </a:rPr>
              <a:t>→ Trigger agent to reschedule maintenance, expedite vendor part, and notify affected customers.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control tower (illustrative)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Rico Auto Industries Ltd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PROOF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SCIKIQ, and why now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Rico Auto Industries Ltd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Proven at enterprise scale — recognised, deployed, and referenceable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TRACK RECORD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Among the top augmented-BI platforms (Forrester)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NASSCOM Top-10 Deep-Tech Startup (India)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Featured at MWC Barcelona &amp; AWS re:Invent for GenAI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World's first GenAI fare-rule engine for an international airline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Powers a global logistics &amp; supply-chain leader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200+ pre-built connectors · India · USA · UAE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24447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WHY NOT THE ALTERNATIVES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24447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/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building it yourself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SCIKIQ delivers 85% faster integration and 90% lower IT cost vs. custom builds — with 200+ pre-built connectors for manufacturing, ERP, and QA.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point tools / BI dashboards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Goes beyond dashboards: contextualizes Rico’s end-to-end operations, traces root causes, and enables autonomous actions — not just reporting.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generic data fabrics / lakes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Purpose-built for manufacturing: models assets, batches, vendors, and compliance, not just generic data flows.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raw LLMs/chatbots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Grounds every answer in Rico’s real, governed data — with explainable lineage and compliance, not hallucinated text.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SCIKIQ; Forrester; NASSCOM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Rico Auto Industries Ltd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VALUE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Where it pays off across the business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Rico Auto Industries Ltd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same context layer pays off in every function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OPERATIONS   ·   Asset 360 · Operations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Real-time production &amp; downtime control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Live, unified view of all lines and assets, with early warning and root-cause tracing for every incident.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14418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414418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97298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QUALITY ASSURANCE   ·   Vendor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Predictive quality &amp; compliance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Trace every defect to its source, automate compliance reporting, and reduce ISO/SLA violations.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 · 4 Agent Factory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051596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051596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234476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SUPPLY CHAIN   ·   Vendor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Supplier risk &amp; traceability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Map supplier delays to production risk, trigger expedites, and ensure batch-to-vendor traceability.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4 Agent Factory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60120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CUSTOMER SERVICE   ·   Finance 360 · Customer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Proactive customer impact management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Instantly identify customers at risk from incidents, automate notifications, and protect revenue.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4 Agent Factory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414418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414418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597298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FINANCE   ·   Finance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Protect revenue &amp; reduce penalties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Quantify and mitigate revenue at risk from OTIF penalties, defects, and compliance breaches.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3 AI Copilot · 4 Agent Factory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Rico Auto Industries Ltd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PLAN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Stakeholders, ambition, and the 90-day path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Rico Auto Industries Ltd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Five personas own the decision — here is what moves each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564315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167335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PERSONA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46120" y="167335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DECISION THEY OWN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15000" y="1673352"/>
            <a:ext cx="446501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WHAT MOVES THEM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408615" y="1673352"/>
            <a:ext cx="9144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ENGAGE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" y="2237667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14" name="Connector 13"/>
          <p:cNvCxnSpPr/>
          <p:nvPr/>
        </p:nvCxnSpPr>
        <p:spPr>
          <a:xfrm>
            <a:off x="777240" y="2237667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914400" y="2237667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CIO / CDO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46120" y="2237667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Platform strategy &amp; architecture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715000" y="2237667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unifies siloed plant, quality, and supply chain data into an AI-ready platform—at 60% lower TCO and 85% faster than legacy integration.”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394899" y="2364377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797235" y="2237667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20" name="Connector 19"/>
          <p:cNvCxnSpPr/>
          <p:nvPr/>
        </p:nvCxnSpPr>
        <p:spPr>
          <a:xfrm>
            <a:off x="777240" y="2801982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14400" y="280198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Manufacturing / Operations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CHAMPION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46120" y="280198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Uptime, quality, root-cause analysis, throughp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15000" y="2801982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“Gain real-time, actionable visibility into plant operations and instantly trace quality issues to root cause with SCIKIQ's knowledge graph.”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394899" y="2928692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797235" y="2801982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3366298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27" name="Connector 26"/>
          <p:cNvCxnSpPr/>
          <p:nvPr/>
        </p:nvCxnSpPr>
        <p:spPr>
          <a:xfrm>
            <a:off x="777240" y="3366298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914400" y="3366298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Quality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USER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246120" y="3366298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Defect rates, compliance, customer satisfactio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715000" y="3366298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enables automated lineage, compliance, and rapid incident investigation—reducing compliance violations by up to 95%.”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394899" y="349300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◑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797235" y="3366298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Enable</a:t>
            </a:r>
          </a:p>
        </p:txBody>
      </p:sp>
      <p:cxnSp>
        <p:nvCxnSpPr>
          <p:cNvPr id="33" name="Connector 32"/>
          <p:cNvCxnSpPr/>
          <p:nvPr/>
        </p:nvCxnSpPr>
        <p:spPr>
          <a:xfrm>
            <a:off x="777240" y="3930613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914400" y="3930613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CFO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246120" y="3930613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Budget, payback &amp; risk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715000" y="3930613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“Protect millions in revenue by reducing quality-related recalls and accelerating time-to-market for new products with SCIKIQ.”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394899" y="4057323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797235" y="3930613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77240" y="4494929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40" name="Connector 39"/>
          <p:cNvCxnSpPr/>
          <p:nvPr/>
        </p:nvCxnSpPr>
        <p:spPr>
          <a:xfrm>
            <a:off x="777240" y="4494929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914400" y="4494929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Supply Chain / Procurement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USER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246120" y="4494929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Supplier risk, on-time delivery, cost, vendor 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715000" y="4494929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“SCIKIQ's data products and agent automation deliver early warning on supplier risk and optimize procurement decisions.”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394899" y="462163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◑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797235" y="4494929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Enable</a:t>
            </a:r>
          </a:p>
        </p:txBody>
      </p:sp>
      <p:cxnSp>
        <p:nvCxnSpPr>
          <p:cNvPr id="46" name="Connector 45"/>
          <p:cNvCxnSpPr/>
          <p:nvPr/>
        </p:nvCxnSpPr>
        <p:spPr>
          <a:xfrm>
            <a:off x="777240" y="5059244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914400" y="5059244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CISO / Head of Compliance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BLOCKER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246120" y="5059244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Security, access &amp; compliance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715000" y="5059244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delivers fine-grained access controls, full lineage, and automated compliance reporting—trusted by global manufacturers.”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0394899" y="5185954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◕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0797235" y="5059244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Neutralise</a:t>
            </a:r>
          </a:p>
        </p:txBody>
      </p:sp>
      <p:cxnSp>
        <p:nvCxnSpPr>
          <p:cNvPr id="52" name="Connector 51"/>
          <p:cNvCxnSpPr/>
          <p:nvPr/>
        </p:nvCxnSpPr>
        <p:spPr>
          <a:xfrm>
            <a:off x="777240" y="5623560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77240" y="577900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717D89"/>
                </a:solidFill>
                <a:latin typeface="Arial"/>
              </a:rPr>
              <a:t>Engage = priority of effort to win the persona:  ● court   ◕ neutralise   ◑ inform/enable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account analysis — internal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Rico Auto Industries Ltd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Build the context layer once; compound it across Rico Auto Industries Ltd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Agent Factory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Autonomous execution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AI Copilot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Conversational, explainable insight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Knowledge Graph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Context &amp; relationships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Enterprise 360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Unified, real-time data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Rico Auto Industries Ltd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 it in 90 days on one domain, then scale the backbone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36576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777240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3362858" cy="77724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60120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1 · 30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Rapid Data Unification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Deploy pre-built connectors (MES, ERP, QA)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Map key asset and incident entities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Establish live dashboards</a:t>
            </a:r>
          </a:p>
        </p:txBody>
      </p:sp>
      <p:sp>
        <p:nvSpPr>
          <p:cNvPr id="13" name="Oval 12"/>
          <p:cNvSpPr/>
          <p:nvPr/>
        </p:nvSpPr>
        <p:spPr>
          <a:xfrm>
            <a:off x="4414418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14418" y="1993392"/>
            <a:ext cx="3362858" cy="7772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97298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2 · 45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Graph &amp; Copilot Enablement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60138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Model asset, batch, vendor, and event relationships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Enable Copilot for incident and compliance queries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Validate graph-driven root-cause tracing</a:t>
            </a:r>
          </a:p>
        </p:txBody>
      </p:sp>
      <p:sp>
        <p:nvSpPr>
          <p:cNvPr id="17" name="Oval 16"/>
          <p:cNvSpPr/>
          <p:nvPr/>
        </p:nvSpPr>
        <p:spPr>
          <a:xfrm>
            <a:off x="8051596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051596" y="1993392"/>
            <a:ext cx="3362858" cy="77724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234476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3 · 45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Agent Automation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097316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Configure agent triggers and actions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Pilot closed-loop incident response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Refine and scale across lines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delivery methodology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FFFF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Rico Auto Industries Ltd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CONTEXT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today’s stack can’t deliver AI value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Rico Auto Industries Ltd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FFFFFF"/>
                </a:solidFill>
                <a:latin typeface="Arial"/>
              </a:rPr>
              <a:t>The next step: a focused 90-day pilot with one executive sponsor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334A5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9722815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Activate Rico’s data for measurable operational and customer impact.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78408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Book a 60-minute discovery workshop with SCIKIQ’s manufacturing experts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414418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414418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615586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Identify your top 2-3 incident and compliance pain points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051596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051596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52764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Pilot SCIKIQ on a live plant line — see results in 90 days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" y="4325112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 i="0">
                <a:solidFill>
                  <a:srgbClr val="FFFFFF"/>
                </a:solidFill>
                <a:latin typeface="Arial"/>
              </a:rPr>
              <a:t>Ready to activate Rico’s precision advantage? Contact sales@scikiq.com.    </a:t>
            </a:r>
            <a:r>
              <a:rPr sz="1400" b="1" i="0">
                <a:solidFill>
                  <a:srgbClr val="00A9F4"/>
                </a:solidFill>
                <a:latin typeface="Arial"/>
              </a:rPr>
              <a:t>✉ sales@scikiq.com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2251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Rico Auto Industries Ltd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barrier to AI value is data readiness — not algorithms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~70%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enterprise data goes unused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22978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~12%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orgs are ready for agentic AI (despite ~80% investing)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68716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$2.3T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digital spend not delivering ROI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777240" y="4096512"/>
            <a:ext cx="10637215" cy="0"/>
          </a:xfrm>
          <a:prstGeom prst="bentConnector3">
            <a:avLst/>
          </a:prstGeom>
          <a:ln w="9525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77240" y="4325112"/>
            <a:ext cx="106372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051C2C"/>
                </a:solidFill>
                <a:latin typeface="Arial"/>
              </a:rPr>
              <a:t>AI isn't held back by algorithms — it's held back by data readiness.  For Rico Auto Industries Ltd, the implication is direct:</a:t>
            </a:r>
          </a:p>
          <a:p>
            <a:pPr algn="l">
              <a:lnSpc>
                <a:spcPct val="130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Rico Auto’s global OEM customers demand flawless quality and rapid response. Yet, siloed data across production, supply chain, and quality systems slows insight and action — risking customer trust and revenue.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Forrester; IDC; Qlik/IDC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Rico Auto Industries Ltd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APPROACH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What SCIKIQ is — and how it works for Rico Auto Industries Ltd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Rico Auto Industries Ltd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turns siloed data into AI-ready products — Connect, Curate, Control, Consume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1063721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717D89"/>
                </a:solidFill>
                <a:latin typeface="Arial"/>
              </a:rPr>
              <a:t>SCIKIQ is an AI-first, no-code data-fabric platform that unifies siloed enterprise data into AI-ready data products — for enterprise-scale intelligence and data monetization.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7240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60120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200+ connectors — every source, no latency, no code.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3276523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505123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505123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505123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Curate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88003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Contextualize, model and prepare data for every team.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6004407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233007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233007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233007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Control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15887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Governed, lineage-traced, compliant by design.</a:t>
            </a:r>
          </a:p>
        </p:txBody>
      </p:sp>
      <p:sp>
        <p:nvSpPr>
          <p:cNvPr id="23" name="Right Arrow 22"/>
          <p:cNvSpPr/>
          <p:nvPr/>
        </p:nvSpPr>
        <p:spPr>
          <a:xfrm>
            <a:off x="8732291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8960891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8960891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960891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Consume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143771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Copilots, agents, data products and APIs that act.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Rico Auto Industries Ltd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sits on top of Rico Auto Industries Ltd’s systems as the enterprise context layer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45920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78408" y="1645920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OUTCOMES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383280" y="1773936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11880" y="1645920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Faster decisions   ·   autonomous action   ·   new revenue from data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432304"/>
            <a:ext cx="10637215" cy="676656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78408" y="2432304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ACTIVATE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383280" y="2560320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611880" y="2432304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GenAI Copilot   ·   Autonomous Agents   ·   Data Products   ·   APIs   ·   BI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218688"/>
            <a:ext cx="10637215" cy="676656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78408" y="3218688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CURATE &amp; CONTEXTUALISE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383280" y="3346704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611880" y="3218688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Business 360   ·   Contextualisation Engine   ·   Knowledge Graph   ·   Data Prep &amp; AutoML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005072"/>
            <a:ext cx="10637215" cy="676656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78408" y="4005072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383280" y="4133087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611880" y="4005072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200+ connectors   ·   real-time &amp; batch ingestion   ·   cloud / on-prem / hybrid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791456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78408" y="4791456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ENTERPRISE SOURCES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383280" y="4919472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611880" y="4791456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MES    ·    ERP    ·    CMMS    ·    Supplier Portal    ·    QA Systems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GOVERNED END TO END    —    Metadata   ·   Lineage   ·   Data Quality   ·   Security   ·   Compliance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 architecture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Rico Auto Industries Ltd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maps directly onto Rico Auto Industries Ltd’s priorities and pressures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717D89"/>
                </a:solidFill>
                <a:latin typeface="Arial"/>
              </a:rPr>
              <a:t>WHAT RICO AUTO INDUSTRIES LTD FACES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98767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HOW SCIKIQ RESPONDS</a:t>
            </a:r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777240" y="1993392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41832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Deliver flawless quality to global OEMs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5912967" y="2331720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598767" y="1993392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598767" y="1993392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763359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Unify into one Business 360 — Connect &amp; Curate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026664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026664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41832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Reduce production downtime and defects</a:t>
            </a:r>
          </a:p>
        </p:txBody>
      </p:sp>
      <p:sp>
        <p:nvSpPr>
          <p:cNvPr id="20" name="Right Arrow 19"/>
          <p:cNvSpPr/>
          <p:nvPr/>
        </p:nvSpPr>
        <p:spPr>
          <a:xfrm>
            <a:off x="5912967" y="3364992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598767" y="3026664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598767" y="3026664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763359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Model relationships in a knowledge graph — explain the “why”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059935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777240" y="4059935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41832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Strengthen supplier reliability and traceability</a:t>
            </a:r>
          </a:p>
        </p:txBody>
      </p:sp>
      <p:sp>
        <p:nvSpPr>
          <p:cNvPr id="27" name="Right Arrow 26"/>
          <p:cNvSpPr/>
          <p:nvPr/>
        </p:nvSpPr>
        <p:spPr>
          <a:xfrm>
            <a:off x="5912967" y="4398264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6598767" y="4059935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6598767" y="4059935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763359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Ground a copilot and agents — decide and act, no hallucination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77240" y="5093208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777240" y="5093208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941832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Competition: Gmp Group</a:t>
            </a:r>
          </a:p>
        </p:txBody>
      </p:sp>
      <p:sp>
        <p:nvSpPr>
          <p:cNvPr id="34" name="Right Arrow 33"/>
          <p:cNvSpPr/>
          <p:nvPr/>
        </p:nvSpPr>
        <p:spPr>
          <a:xfrm>
            <a:off x="5912967" y="5431536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6598767" y="5093208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598767" y="5093208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763359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Governed and lineage-traced — trusted by the board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analysis; public disclosures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Rico Auto Industries Ltd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Four layers carry the business from visibility to autonomous action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6479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74519" y="189280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Enterprise 360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What is happening across plants, lines, and suppliers?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Connects Rico’s MES, ERP, supplier, and quality systems for a unified, real-time operations dashboard.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81635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74519" y="294436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Knowledge Graph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Why did this failure cascade?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Models relationships between assets, processes, suppliers, and incidents to reveal hidden risks and root causes.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867911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74519" y="399592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AI Copilot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Explain this incident and recommend actions.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Natural language interface for Rico’s data, enabling leaders to ask complex questions and get clear, actionable answers.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91947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874519" y="504748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Agent Factory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Autonomously resolve and prevent issues.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Deploys digital agents to execute corrective actions, notify teams, and update systems — autonomously.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reference architecture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Rico Auto Industries Ltd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How we unify Rico Auto Industries Ltd's data into one business 360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45920"/>
            <a:ext cx="29260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SYSTEMS TODAY — SILOED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60520" y="1645920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UNIFY · NO DATA MOVEMENT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58200" y="1645920"/>
            <a:ext cx="295625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BUSINESS 360s — ENTITIES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3758183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ight Arrow 11"/>
          <p:cNvSpPr/>
          <p:nvPr/>
        </p:nvSpPr>
        <p:spPr>
          <a:xfrm>
            <a:off x="8055864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1956816"/>
            <a:ext cx="2926080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77240" y="1956816"/>
            <a:ext cx="2926080" cy="54864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941832" y="2157984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88136" y="2157984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MES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41832" y="2542032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88136" y="2542032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ERP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41832" y="2926080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088136" y="2926080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CMMS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41832" y="3310128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88136" y="3310128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Supplier Portal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41832" y="3694176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088136" y="3694176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QA Systems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160520" y="1956816"/>
            <a:ext cx="3840480" cy="32004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416552" y="210312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Connect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200+ no-code connectors pull from every source — no rip-and-replace, no data movement.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416552" y="285750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Contextualize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The metadata &amp; contextualization engine maps each field to a shared business glossary.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416552" y="361188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Resolve &amp; model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Entity resolution stitches records across systems into one record per real-world entity.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416552" y="436626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Govern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Lineage, quality &amp; access control attach to every entity — so the 360 is trusted.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8458200" y="1956816"/>
            <a:ext cx="2956255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8458200" y="1956816"/>
            <a:ext cx="2956255" cy="54864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8641080" y="2121408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Customer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CRM · Billing · Service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641080" y="2706624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Asset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EAM · IoT · Maintenance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641080" y="3291840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Operations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ERP · Scheduling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641080" y="3877056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Vendor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Procurement · Contracts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641080" y="4462272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Finance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ERP · GL · AP/AR</a:t>
            </a:r>
          </a:p>
        </p:txBody>
      </p:sp>
      <p:sp>
        <p:nvSpPr>
          <p:cNvPr id="37" name="Rectangle 36"/>
          <p:cNvSpPr/>
          <p:nvPr/>
        </p:nvSpPr>
        <p:spPr>
          <a:xfrm>
            <a:off x="777240" y="5266944"/>
            <a:ext cx="10637215" cy="4572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777240" y="5266944"/>
            <a:ext cx="54864" cy="4572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960120" y="5266944"/>
            <a:ext cx="1027145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Built once, each entity 360 becomes a connected node set in the Knowledge Graph (Layer 2) — and the grounded foundation for the Copilot and Agents above.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Enterprise 360 build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