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77240" y="640080"/>
            <a:ext cx="10637215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3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1300" b="1" i="0">
                <a:solidFill>
                  <a:srgbClr val="FFFFFF"/>
                </a:solidFill>
                <a:latin typeface="Arial"/>
              </a:rPr>
              <a:t>   ×   Jubilant Ingrevia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2286000"/>
            <a:ext cx="9722815" cy="2194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400"/>
              </a:spcAft>
            </a:pPr>
            <a:r>
              <a:rPr sz="3400" b="1" i="0">
                <a:solidFill>
                  <a:srgbClr val="FFFFFF"/>
                </a:solidFill>
                <a:latin typeface="Arial"/>
              </a:rPr>
              <a:t>Contextualize value across the specialty chemicals chain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4754880"/>
            <a:ext cx="92656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C4D0DC"/>
                </a:solidFill>
                <a:latin typeface="Arial"/>
              </a:rPr>
              <a:t>SCIKIQ unifies manufacturing, supply chain, and commercial data into an actionable business graph — so you don’t just monitor disruptions, you pre-empt and resolve them. Move from lagging reports to real-time, AI-driven action, protecting ₹70 Cr+ in EBITDA and accelerating time-to-market for every new molecule.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217920"/>
            <a:ext cx="1063721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0" i="0">
                <a:solidFill>
                  <a:srgbClr val="9DA8B3"/>
                </a:solidFill>
                <a:latin typeface="Arial"/>
              </a:rPr>
              <a:t>Point of view   |   Prepared for Chief Digital &amp; Data Officer, Head of Manufacturing, CFO   |   Confidential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10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Jubilant Ingrevia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Traced end to end: one operational signal becomes a quantified revenue impact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68680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01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Raw material quality variance detected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2382469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2592781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684221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02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Batch rejection event posted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4198010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408322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499762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03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Key customer at risk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6013551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223863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315303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04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Cumulative margin erosion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7829092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8039404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130844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05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Procurement triggers alternate sourcing</a:t>
            </a:r>
          </a:p>
        </p:txBody>
      </p:sp>
      <p:sp>
        <p:nvSpPr>
          <p:cNvPr id="22" name="Right Arrow 21"/>
          <p:cNvSpPr/>
          <p:nvPr/>
        </p:nvSpPr>
        <p:spPr>
          <a:xfrm>
            <a:off x="9644634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9854946" y="2267712"/>
            <a:ext cx="1559509" cy="1005840"/>
          </a:xfrm>
          <a:prstGeom prst="rect">
            <a:avLst/>
          </a:prstGeom>
          <a:solidFill>
            <a:srgbClr val="D83A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946386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06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Order-to-cash team faces receivables drag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77240" y="3685032"/>
            <a:ext cx="10637215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Read left to right: Incoming micronutrient lot from NutraChem flagged by LIMS for +3% variance — triggering immediate QC review.</a:t>
            </a:r>
          </a:p>
          <a:p>
            <a:pPr algn="l"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</a:pPr>
            <a:r>
              <a:rPr sz="1250" b="1" i="0">
                <a:solidFill>
                  <a:srgbClr val="D83A34"/>
                </a:solidFill>
                <a:latin typeface="Arial"/>
              </a:rPr>
              <a:t>Receivables bottleneck of ₹4.1 Cr emerges as delayed orders cascade into DSO rise.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Illustrative, grounded in the company's operating model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11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Jubilant Ingrevia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Leadership gets one live, trusted view of Jubilant Ingrevia — every number traceable to its cause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120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EBITDA MARGIN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18.2%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D83A34"/>
                </a:solidFill>
                <a:latin typeface="Arial"/>
              </a:rPr>
              <a:t>▼ -1.8%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505123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505123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688003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ORDER FULFILMENT RATE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94.7%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D83A34"/>
                </a:solidFill>
                <a:latin typeface="Arial"/>
              </a:rPr>
              <a:t>▼ -2.1%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233007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233007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15887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RECEIVABLES DAYS (DSO)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63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B87A12"/>
                </a:solidFill>
                <a:latin typeface="Arial"/>
              </a:rPr>
              <a:t>● +7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960891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960891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143771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BATCH REJECTION RATE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2.3%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16845B"/>
                </a:solidFill>
                <a:latin typeface="Arial"/>
              </a:rPr>
              <a:t>▲ +0.7%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3730752"/>
            <a:ext cx="10637215" cy="1143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77240" y="3730752"/>
            <a:ext cx="45720" cy="1143000"/>
          </a:xfrm>
          <a:prstGeom prst="rect">
            <a:avLst/>
          </a:prstGeom>
          <a:solidFill>
            <a:srgbClr val="D83A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05840" y="3867912"/>
            <a:ext cx="101800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ROOT CAUSE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051C2C"/>
                </a:solidFill>
                <a:latin typeface="Arial"/>
              </a:rPr>
              <a:t>Batch rejections in Nutrition line due to raw material quality variance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1200" b="1" i="0">
                <a:solidFill>
                  <a:srgbClr val="16845B"/>
                </a:solidFill>
                <a:latin typeface="Arial"/>
              </a:rPr>
              <a:t>→ Trigger alternate sourcing and adjust supplier quality thresholds in SAP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control tower (illustrative)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12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Jubilant Ingrevia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PROOF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Why SCIKIQ, and why now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13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Jubilant Ingrevia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Proven at enterprise scale — recognised, deployed, and referenceable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509000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TRACK RECORD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1993392"/>
            <a:ext cx="5090007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Among the top augmented-BI platforms (Forrester)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NASSCOM Top-10 Deep-Tech Startup (India)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Featured at MWC Barcelona &amp; AWS re:Invent for GenAI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World's first GenAI fare-rule engine for an international airline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Powers a global logistics &amp; supply-chain leader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200+ pre-built connectors · India · USA · UAE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24447" y="1627632"/>
            <a:ext cx="509000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WHY NOT THE ALTERNATIVES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24447" y="1993392"/>
            <a:ext cx="5090007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/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building it yourself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SCIKIQ delivers 85% faster integration and 60% lower TCO than custom builds — with 200+ connectors, contextual business graphs, and autonomous agents out-of-the-box. No multi-year, high-risk IT projects.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point tools / dashboards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BI dashboards show you what happened; SCIKIQ’s knowledge graph and agents trace causes and fix issues — closing the loop on margin, compliance, and cash, not just reporting.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generic data fabric/lake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Most data fabrics unify tables, not business context. SCIKIQ’s graph models real entities (batch, contract, supplier), enabling root-cause analysis and autonomous action — tailored to chemicals and CDMO.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raw LLMs/chatbots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GenAI Studio is grounded in your real data and compliance rules, not hallucinated answers — so you get explainable, auditable insights and actions, not just chat.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SCIKIQ; Forrester; NASSCOM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14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Jubilant Ingrevia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VALUE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Where it pays off across the business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15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Jubilant Ingrevia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The same context layer pays off in every function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120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MANUFACTURING   ·   Plant 360, Batch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Plant 360: Root-cause batch rejection and downtime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Unify MES, LIMS, and SAP data for every plant and batch; trace quality events to supplier or process root causes, and trigger autonomous remediation.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4 Agent Factory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14418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414418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97298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PROCUREMENT   ·   Supplier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Supplier 360: Proactive risk and sourcing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Monitor supplier quality and delivery in real time; agents switch to alternates automatically when risk emerges, protecting production and margin.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4 Agent Factory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051596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051596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234476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FINANCE   ·   Customer 360, Order-to-Cash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Receivables 360: Accelerate cash and reduce DSO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Track overdue orders, automate collections, and link receivables risk to operational events — freeing up working capital and reducing DSO.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 · 4 Agent Factory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35478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" y="35478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60120" y="36941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COMMERCIAL   ·   Contract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Contract 360: Margin and pipeline optimization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Model every CDMO and Nutrition contract, link to batch and supplier events, and optimize pricing and risk in real time.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 · 4 Agent Factory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414418" y="35478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4414418" y="35478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597298" y="36941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COMPLIANCE   ·   Batch 360, Compliance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Audit &amp; Compliance 360: Automated reporting and risk alerts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Automate compliance reporting from LIMS and SAP, trace every event to root cause, and surface audit risks before they escalate.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16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Jubilant Ingrevia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PLAN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Stakeholders, ambition, and the 90-day path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17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Jubilant Ingrevia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Five personas own the decision — here is what moves each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73352"/>
            <a:ext cx="10637215" cy="564315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1673352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PERSONA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46120" y="1673352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DECISION THEY OWN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15000" y="1673352"/>
            <a:ext cx="446501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WHAT MOVES THEM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408615" y="1673352"/>
            <a:ext cx="9144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ENGAGE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7240" y="2237667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14" name="Connector 13"/>
          <p:cNvCxnSpPr/>
          <p:nvPr/>
        </p:nvCxnSpPr>
        <p:spPr>
          <a:xfrm>
            <a:off x="777240" y="2237667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914400" y="2237667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CEO &amp; MD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ECONOMIC BUYER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46120" y="2237667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Growth, margin, and digital transformation imp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715000" y="2237667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will accelerate your digital and margin ambitions by activating data for faster, smarter decisions across all business lines.”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394899" y="2364377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797235" y="2237667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cxnSp>
        <p:nvCxnSpPr>
          <p:cNvPr id="20" name="Connector 19"/>
          <p:cNvCxnSpPr/>
          <p:nvPr/>
        </p:nvCxnSpPr>
        <p:spPr>
          <a:xfrm>
            <a:off x="777240" y="2801982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14400" y="2801982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CIO / Head of Digital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CHAMPION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246120" y="2801982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Platform strategy &amp; architecture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15000" y="2801982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unifies siloed data and delivers actionable intelligence, not just dashboards, with 85% faster integration.”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394899" y="2928692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797235" y="2801982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3366298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27" name="Connector 26"/>
          <p:cNvCxnSpPr/>
          <p:nvPr/>
        </p:nvCxnSpPr>
        <p:spPr>
          <a:xfrm>
            <a:off x="777240" y="3366298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914400" y="3366298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CFO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ECONOMIC BUYER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246120" y="3366298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Budget, payback &amp; risk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715000" y="3366298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reduces data-prep and compliance costs, protecting margin in volatile segments.”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394899" y="3493008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797235" y="3366298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cxnSp>
        <p:nvCxnSpPr>
          <p:cNvPr id="33" name="Connector 32"/>
          <p:cNvCxnSpPr/>
          <p:nvPr/>
        </p:nvCxnSpPr>
        <p:spPr>
          <a:xfrm>
            <a:off x="777240" y="3930613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914400" y="3930613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Head of Manufacturing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USER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246120" y="3930613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Plant efficiency, asset utilization, supply re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715000" y="3930613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“Get real-time, contextualized insights to optimize throughput and minimize downtime.”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0394899" y="4057323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◑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797235" y="3930613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Enable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77240" y="4494929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40" name="Connector 39"/>
          <p:cNvCxnSpPr/>
          <p:nvPr/>
        </p:nvCxnSpPr>
        <p:spPr>
          <a:xfrm>
            <a:off x="777240" y="4494929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914400" y="4494929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Head of Procurement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USER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246120" y="4494929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Supplier risk, cost, and sourcing agility.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715000" y="4494929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enables proactive risk detection and supplier optimization across the value chain.”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0394899" y="4621638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◑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0797235" y="4494929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Enable</a:t>
            </a:r>
          </a:p>
        </p:txBody>
      </p:sp>
      <p:cxnSp>
        <p:nvCxnSpPr>
          <p:cNvPr id="46" name="Connector 45"/>
          <p:cNvCxnSpPr/>
          <p:nvPr/>
        </p:nvCxnSpPr>
        <p:spPr>
          <a:xfrm>
            <a:off x="777240" y="5059244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914400" y="5059244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Head of Quality &amp; Compliance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USER/BLOCKER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246120" y="5059244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Regulatory adherence, audit, and product quali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715000" y="5059244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“SCIKIQ's lineage and explainability features reduce compliance violations and audit effort.”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0394899" y="5185954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◕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0797235" y="5059244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Neutralise</a:t>
            </a:r>
          </a:p>
        </p:txBody>
      </p:sp>
      <p:cxnSp>
        <p:nvCxnSpPr>
          <p:cNvPr id="52" name="Connector 51"/>
          <p:cNvCxnSpPr/>
          <p:nvPr/>
        </p:nvCxnSpPr>
        <p:spPr>
          <a:xfrm>
            <a:off x="777240" y="5623560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777240" y="577900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717D89"/>
                </a:solidFill>
                <a:latin typeface="Arial"/>
              </a:rPr>
              <a:t>Engage = priority of effort to win the persona:  ● court   ◕ neutralise   ◑ inform/enable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account analysis — internal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18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Jubilant Ingrevia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Build the context layer once; compound it across Jubilant Ingrevia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4084167" y="1901952"/>
            <a:ext cx="4023360" cy="841248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084167" y="1901952"/>
            <a:ext cx="402336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Agent Factory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Autonomous execution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89807" y="2852928"/>
            <a:ext cx="5212080" cy="841248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489807" y="2852928"/>
            <a:ext cx="521208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AI Copilot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Conversational, explainable answers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849727" y="3803904"/>
            <a:ext cx="6492240" cy="841248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849727" y="3803904"/>
            <a:ext cx="649224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Knowledge Graph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Causal relationships, root-cause insight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163927" y="4754880"/>
            <a:ext cx="7863840" cy="841248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163927" y="4754880"/>
            <a:ext cx="786384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Enterprise 360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Unified, real-time business data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19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Jubilant Ingrevia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Prove it in 90 days on one domain, then scale the backbone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73352"/>
            <a:ext cx="10637215" cy="36576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777240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1993392"/>
            <a:ext cx="3362858" cy="77724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60120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1 · 30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Connect &amp; unify core data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Integrate SAP, LIMS, MES, CRM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Map key entities: Plant, Batch, Supplier, Customer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Live dashboards for batch rejection and margin</a:t>
            </a:r>
          </a:p>
        </p:txBody>
      </p:sp>
      <p:sp>
        <p:nvSpPr>
          <p:cNvPr id="13" name="Oval 12"/>
          <p:cNvSpPr/>
          <p:nvPr/>
        </p:nvSpPr>
        <p:spPr>
          <a:xfrm>
            <a:off x="4414418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414418" y="1993392"/>
            <a:ext cx="3362858" cy="7772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97298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2 · 45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Knowledge Graph &amp; Copilot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460138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Build business knowledge graph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Enable root-cause tracing for quality and cash events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Deploy Copilot for margin and compliance Q&amp;A</a:t>
            </a:r>
          </a:p>
        </p:txBody>
      </p:sp>
      <p:sp>
        <p:nvSpPr>
          <p:cNvPr id="17" name="Oval 16"/>
          <p:cNvSpPr/>
          <p:nvPr/>
        </p:nvSpPr>
        <p:spPr>
          <a:xfrm>
            <a:off x="8051596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051596" y="1993392"/>
            <a:ext cx="3362858" cy="77724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234476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3 · 45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Autonomous Agents &amp; Value Realization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097316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Deploy Margin Guard, Receivables Accelerator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Automate alternate sourcing and pricing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Track realized value: margin, cash, compliance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delivery methodology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FFFFFF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2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Jubilant Ingrevia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CONTEXT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Why today’s stack can’t deliver AI value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20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Jubilant Ingrevia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FFFFFF"/>
                </a:solidFill>
                <a:latin typeface="Arial"/>
              </a:rPr>
              <a:t>The next step: a focused 90-day pilot with one executive sponsor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334A5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9722815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C4D0DC"/>
                </a:solidFill>
                <a:latin typeface="Arial"/>
              </a:rPr>
              <a:t>Move from lagging reports to autonomous value creation — in 120 days.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78408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01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Connect SAP, LIMS, MES, and CRM for a unified business 360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414418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414418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615586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02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Model the knowledge graph for batch, supplier, and contract risk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051596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051596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252764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03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Deploy agents to protect margin, cash, and compliance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7240" y="4325112"/>
            <a:ext cx="10637215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 i="0">
                <a:solidFill>
                  <a:srgbClr val="FFFFFF"/>
                </a:solidFill>
                <a:latin typeface="Arial"/>
              </a:rPr>
              <a:t>Let’s activate your data — and protect every crore of margin, cash, and growth.    </a:t>
            </a:r>
            <a:r>
              <a:rPr sz="1400" b="1" i="0">
                <a:solidFill>
                  <a:srgbClr val="00A9F4"/>
                </a:solidFill>
                <a:latin typeface="Arial"/>
              </a:rPr>
              <a:t>✉ sales@scikiq.com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2251FF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3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Jubilant Ingrevia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The barrier to AI value is data readiness — not algorithms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~70%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enterprise data goes unused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22978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~12%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orgs are ready for agentic AI (despite ~80% investing)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68716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$2.3T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digital spend not delivering ROI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777240" y="4096512"/>
            <a:ext cx="10637215" cy="0"/>
          </a:xfrm>
          <a:prstGeom prst="bentConnector3">
            <a:avLst/>
          </a:prstGeom>
          <a:ln w="9525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77240" y="4325112"/>
            <a:ext cx="106372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051C2C"/>
                </a:solidFill>
                <a:latin typeface="Arial"/>
              </a:rPr>
              <a:t>AI isn't held back by algorithms — it's held back by data readiness.  For Jubilant Ingrevia, the implication is direct:</a:t>
            </a:r>
          </a:p>
          <a:p>
            <a:pPr algn="l">
              <a:lnSpc>
                <a:spcPct val="130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Jubilant Ingrevia’s growth targets and margin ambitions hinge on orchestrating complex, multi-segment operations — from custom CDMO contracts to scaling specialty chemicals and nutrition exports. Yet, fragmented data across plants, supply chain, and commercial teams leaves margin and cash on the table.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Forrester; IDC; Qlik/IDC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4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Jubilant Ingrevia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APPROACH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What SCIKIQ is — and how it works for Jubilant Ingrevia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5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Jubilant Ingrevia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turns siloed data into AI-ready products — Connect, Curate, Control, Consume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10637215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 i="0">
                <a:solidFill>
                  <a:srgbClr val="717D89"/>
                </a:solidFill>
                <a:latin typeface="Arial"/>
              </a:rPr>
              <a:t>SCIKIQ is an AI-first, no-code data-fabric platform that unifies siloed enterprise data into AI-ready data products — for enterprise-scale intelligence and data monetization.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77240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Connect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60120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200+ connectors — every source, no latency, no code.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3276523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3505123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3505123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505123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Curate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88003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Contextualize, model and prepare data for every team.</a:t>
            </a:r>
          </a:p>
        </p:txBody>
      </p:sp>
      <p:sp>
        <p:nvSpPr>
          <p:cNvPr id="18" name="Right Arrow 17"/>
          <p:cNvSpPr/>
          <p:nvPr/>
        </p:nvSpPr>
        <p:spPr>
          <a:xfrm>
            <a:off x="6004407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233007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233007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233007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Control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15887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Governed, lineage-traced, compliant by design.</a:t>
            </a:r>
          </a:p>
        </p:txBody>
      </p:sp>
      <p:sp>
        <p:nvSpPr>
          <p:cNvPr id="23" name="Right Arrow 22"/>
          <p:cNvSpPr/>
          <p:nvPr/>
        </p:nvSpPr>
        <p:spPr>
          <a:xfrm>
            <a:off x="8732291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8960891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8960891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960891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Consume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143771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Copilots, agents, data products and APIs that act.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platform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6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Jubilant Ingrevia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sits on top of Jubilant Ingrevia’s systems as the enterprise context layer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45920"/>
            <a:ext cx="10637215" cy="676656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78408" y="1645920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B2B45"/>
                </a:solidFill>
                <a:latin typeface="Arial"/>
              </a:rPr>
              <a:t>OUTCOMES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3383280" y="1773936"/>
            <a:ext cx="10972" cy="420623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611880" y="1645920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Faster decisions   ·   autonomous action   ·   new revenue from data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" y="2432304"/>
            <a:ext cx="10637215" cy="676656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78408" y="2432304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ACTIVATE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383280" y="2560320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611880" y="2432304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GenAI Copilot   ·   Autonomous Agents   ·   Data Products   ·   APIs   ·   BI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3218688"/>
            <a:ext cx="10637215" cy="676656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78408" y="3218688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CURATE &amp; CONTEXTUALISE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383280" y="3346704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611880" y="3218688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Business 360   ·   Contextualisation Engine   ·   Knowledge Graph   ·   Data Prep &amp; AutoML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4005072"/>
            <a:ext cx="10637215" cy="676656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78408" y="4005072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CONNECT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383280" y="4133087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611880" y="4005072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200+ connectors   ·   real-time &amp; batch ingestion   ·   cloud / on-prem / hybrid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4791456"/>
            <a:ext cx="10637215" cy="676656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78408" y="4791456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B2B45"/>
                </a:solidFill>
                <a:latin typeface="Arial"/>
              </a:rPr>
              <a:t>ENTERPRISE SOURCES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383280" y="4919472"/>
            <a:ext cx="10972" cy="420623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611880" y="4791456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SAP S/4HANA    ·    LIMS    ·    MES    ·    CRM    ·    Procurement Portal    ·    Order-to-Cash    ·    Regulatory Reporting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77240" y="5577840"/>
            <a:ext cx="10637215" cy="45720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77240" y="5577840"/>
            <a:ext cx="10637215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GOVERNED END TO END    —    Metadata   ·   Lineage   ·   Data Quality   ·   Security   ·   Compliance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platform architecture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7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Jubilant Ingrevia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maps directly onto Jubilant Ingrevia’s priorities and pressures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481568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717D89"/>
                </a:solidFill>
                <a:latin typeface="Arial"/>
              </a:rPr>
              <a:t>WHAT JUBILANT INGREVIA FACES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98767" y="1627632"/>
            <a:ext cx="481568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HOW SCIKIQ RESPONDS</a:t>
            </a:r>
          </a:p>
        </p:txBody>
      </p:sp>
      <p:sp>
        <p:nvSpPr>
          <p:cNvPr id="10" name="Rectangle 9"/>
          <p:cNvSpPr/>
          <p:nvPr/>
        </p:nvSpPr>
        <p:spPr>
          <a:xfrm>
            <a:off x="777240" y="1993392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777240" y="1993392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41832" y="1993392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Achieve ₹7,500-8,000 Cr revenue and 20% EBITDA margin by FY27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5912967" y="2331720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598767" y="1993392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598767" y="1993392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763359" y="1993392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Unify into one Business 360 — Connect &amp; Curate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3026664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" y="3026664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41832" y="3026664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Expand CDMO and specialty chemicals pipeline</a:t>
            </a:r>
          </a:p>
        </p:txBody>
      </p:sp>
      <p:sp>
        <p:nvSpPr>
          <p:cNvPr id="20" name="Right Arrow 19"/>
          <p:cNvSpPr/>
          <p:nvPr/>
        </p:nvSpPr>
        <p:spPr>
          <a:xfrm>
            <a:off x="5912967" y="3364992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598767" y="3026664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598767" y="3026664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763359" y="3026664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Model relationships in a knowledge graph — explain the “why”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4059935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777240" y="4059935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941832" y="4059935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Sustain digital transformation and operational reliability</a:t>
            </a:r>
          </a:p>
        </p:txBody>
      </p:sp>
      <p:sp>
        <p:nvSpPr>
          <p:cNvPr id="27" name="Right Arrow 26"/>
          <p:cNvSpPr/>
          <p:nvPr/>
        </p:nvSpPr>
        <p:spPr>
          <a:xfrm>
            <a:off x="5912967" y="4398264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6598767" y="4059935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6598767" y="4059935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763359" y="4059935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Ground a copilot and agents — decide and act, no hallucination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777240" y="5093208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777240" y="5093208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941832" y="5093208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Competition: Berger Paints</a:t>
            </a:r>
          </a:p>
        </p:txBody>
      </p:sp>
      <p:sp>
        <p:nvSpPr>
          <p:cNvPr id="34" name="Right Arrow 33"/>
          <p:cNvSpPr/>
          <p:nvPr/>
        </p:nvSpPr>
        <p:spPr>
          <a:xfrm>
            <a:off x="5912967" y="5431536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6598767" y="5093208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6598767" y="5093208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763359" y="5093208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Governed and lineage-traced — trusted by the board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analysis; public disclosures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8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Jubilant Ingrevia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Four layers carry the business from visibility to autonomous action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76479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764792"/>
            <a:ext cx="868680" cy="932688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176479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74519" y="1892807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Enterprise 360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What is happening?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Unifies siloed data across SAP, LIMS, MES, CRM, and procurement into a live business 360.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" y="281635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77240" y="2816352"/>
            <a:ext cx="868680" cy="932688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77240" y="281635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74519" y="2944368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Knowledge Graph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Why is it happening?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Models causal links between batches, assets, orders, and compliance events — surfacing root causes.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3867911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777240" y="3867911"/>
            <a:ext cx="868680" cy="932688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77240" y="3867911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74519" y="3995927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AI Copilot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Tell me, in plain language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Conversational AI grounded in business context, not just dashboards.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491947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77240" y="4919472"/>
            <a:ext cx="868680" cy="932688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77240" y="491947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874519" y="5047488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Agent Factory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Don’t just tell me — fix it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Autonomous agents that resolve supply, quality, and cash issues — not just alert.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reference architecture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9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Jubilant Ingrevia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How we unify Jubilant Ingrevia's data into one business 360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45920"/>
            <a:ext cx="29260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SYSTEMS TODAY — SILOED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60520" y="1645920"/>
            <a:ext cx="3840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UNIFY · NO DATA MOVEMENT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58200" y="1645920"/>
            <a:ext cx="295625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BUSINESS 360s — ENTITIES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3758183" y="3410712"/>
            <a:ext cx="347472" cy="292608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ight Arrow 11"/>
          <p:cNvSpPr/>
          <p:nvPr/>
        </p:nvSpPr>
        <p:spPr>
          <a:xfrm>
            <a:off x="8055864" y="3410712"/>
            <a:ext cx="347472" cy="292608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77240" y="1956816"/>
            <a:ext cx="2926080" cy="3200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77240" y="1956816"/>
            <a:ext cx="2926080" cy="54864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941832" y="2157984"/>
            <a:ext cx="2596896" cy="310896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088136" y="2157984"/>
            <a:ext cx="2340864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SAP S/4HANA (ERP, procurement, contracts)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41832" y="2542032"/>
            <a:ext cx="2596896" cy="310896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88136" y="2542032"/>
            <a:ext cx="2340864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LIMS (Lab Information Management System)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41832" y="2926080"/>
            <a:ext cx="2596896" cy="310896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088136" y="2926080"/>
            <a:ext cx="2340864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MES (Manufacturing Execution System)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41832" y="3310128"/>
            <a:ext cx="2596896" cy="310896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88136" y="3310128"/>
            <a:ext cx="2340864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CRM (Customer &amp; CDMO pipeline)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41832" y="3694176"/>
            <a:ext cx="2596896" cy="310896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1088136" y="3694176"/>
            <a:ext cx="2340864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Procurement Portal</a:t>
            </a:r>
          </a:p>
        </p:txBody>
      </p:sp>
      <p:sp>
        <p:nvSpPr>
          <p:cNvPr id="25" name="Rectangle 24"/>
          <p:cNvSpPr/>
          <p:nvPr/>
        </p:nvSpPr>
        <p:spPr>
          <a:xfrm>
            <a:off x="941832" y="4078224"/>
            <a:ext cx="2596896" cy="310896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088136" y="4078224"/>
            <a:ext cx="2340864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Order-to-Cash</a:t>
            </a:r>
          </a:p>
        </p:txBody>
      </p:sp>
      <p:sp>
        <p:nvSpPr>
          <p:cNvPr id="27" name="Rectangle 26"/>
          <p:cNvSpPr/>
          <p:nvPr/>
        </p:nvSpPr>
        <p:spPr>
          <a:xfrm>
            <a:off x="941832" y="4462272"/>
            <a:ext cx="2596896" cy="310896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1088136" y="4462272"/>
            <a:ext cx="2340864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Regulatory Reporting Suite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160520" y="1956816"/>
            <a:ext cx="3840480" cy="320040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416552" y="210312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Connect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200+ pre-built connectors ingest data from SAP, LIMS, MES, CRM, and more — with 85% faster integration.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416552" y="285750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Contextualize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Business concepts (batch, contract, supplier, customer) are mapped and enriched with metadata and KPIs.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416552" y="361188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Resolve &amp; model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Entities and relationships are deduplicated and modeled into a business graph — the foundation for root-cause analysis.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416552" y="436626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Govern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Lineage, access, and quality controls ensure compliance and auditability — with 95% fewer compliance violations.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8458200" y="1956816"/>
            <a:ext cx="2956255" cy="3200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8458200" y="1956816"/>
            <a:ext cx="2956255" cy="54864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641080" y="2121408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Plant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MES, SAP, LIMS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641080" y="2706624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Batch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LIMS, MES, SAP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641080" y="3291840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Customer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CRM, SAP, Order-to-Cash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641080" y="3877056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Supplier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SAP, Procurement Portal, LIMS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641080" y="4462272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Contract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SAP, CRM</a:t>
            </a:r>
          </a:p>
        </p:txBody>
      </p:sp>
      <p:sp>
        <p:nvSpPr>
          <p:cNvPr id="41" name="Rectangle 40"/>
          <p:cNvSpPr/>
          <p:nvPr/>
        </p:nvSpPr>
        <p:spPr>
          <a:xfrm>
            <a:off x="777240" y="5266944"/>
            <a:ext cx="10637215" cy="4572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777240" y="5266944"/>
            <a:ext cx="54864" cy="4572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960120" y="5266944"/>
            <a:ext cx="10271455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These 360s are linked in the Knowledge Graph, enabling root-cause tracing and autonomous agents.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Enterprise 360 build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