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Rectangle 1"/>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640080"/>
            <a:ext cx="10637215" cy="365760"/>
          </a:xfrm>
          <a:prstGeom prst="rect">
            <a:avLst/>
          </a:prstGeom>
          <a:noFill/>
        </p:spPr>
        <p:txBody>
          <a:bodyPr wrap="square" lIns="0" rIns="0" tIns="0" bIns="0">
            <a:spAutoFit/>
          </a:bodyPr>
          <a:lstStyle/>
          <a:p>
            <a:r>
              <a:rPr sz="1300" b="1" i="0">
                <a:solidFill>
                  <a:srgbClr val="00A9F4"/>
                </a:solidFill>
                <a:latin typeface="Arial"/>
              </a:rPr>
              <a:t>SCIKIQ</a:t>
            </a:r>
            <a:r>
              <a:rPr sz="1300" b="1" i="0">
                <a:solidFill>
                  <a:srgbClr val="FFFFFF"/>
                </a:solidFill>
                <a:latin typeface="Arial"/>
              </a:rPr>
              <a:t>   ×   Rourkela Steel Plant</a:t>
            </a:r>
          </a:p>
        </p:txBody>
      </p:sp>
      <p:sp>
        <p:nvSpPr>
          <p:cNvPr id="4" name="TextBox 3"/>
          <p:cNvSpPr txBox="1"/>
          <p:nvPr/>
        </p:nvSpPr>
        <p:spPr>
          <a:xfrm>
            <a:off x="777240" y="2286000"/>
            <a:ext cx="9722815" cy="2194560"/>
          </a:xfrm>
          <a:prstGeom prst="rect">
            <a:avLst/>
          </a:prstGeom>
          <a:noFill/>
        </p:spPr>
        <p:txBody>
          <a:bodyPr wrap="square" lIns="0" rIns="0" tIns="0" bIns="0">
            <a:spAutoFit/>
          </a:bodyPr>
          <a:lstStyle/>
          <a:p>
            <a:pPr algn="l">
              <a:lnSpc>
                <a:spcPct val="108000"/>
              </a:lnSpc>
              <a:spcBef>
                <a:spcPts val="0"/>
              </a:spcBef>
              <a:spcAft>
                <a:spcPts val="400"/>
              </a:spcAft>
            </a:pPr>
            <a:r>
              <a:rPr sz="3400" b="1" i="0">
                <a:solidFill>
                  <a:srgbClr val="FFFFFF"/>
                </a:solidFill>
                <a:latin typeface="Arial"/>
              </a:rPr>
              <a:t>From blast furnace to business edge — unlock value from every tonne</a:t>
            </a:r>
          </a:p>
        </p:txBody>
      </p:sp>
      <p:sp>
        <p:nvSpPr>
          <p:cNvPr id="5" name="TextBox 4"/>
          <p:cNvSpPr txBox="1"/>
          <p:nvPr/>
        </p:nvSpPr>
        <p:spPr>
          <a:xfrm>
            <a:off x="777240" y="4754880"/>
            <a:ext cx="9265615" cy="91440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SCIKIQ unifies RSP’s production, supply chain, and commercial data into actionable intelligence—so you see, understand, and fix issues before they hit EBITDA, cash, or compliance. Move from reactive firefighting to proactive value creation, at scale.</a:t>
            </a:r>
          </a:p>
        </p:txBody>
      </p:sp>
      <p:sp>
        <p:nvSpPr>
          <p:cNvPr id="6" name="TextBox 5"/>
          <p:cNvSpPr txBox="1"/>
          <p:nvPr/>
        </p:nvSpPr>
        <p:spPr>
          <a:xfrm>
            <a:off x="777240" y="6217920"/>
            <a:ext cx="10637215" cy="274320"/>
          </a:xfrm>
          <a:prstGeom prst="rect">
            <a:avLst/>
          </a:prstGeom>
          <a:noFill/>
        </p:spPr>
        <p:txBody>
          <a:bodyPr wrap="square" lIns="0" rIns="0" tIns="0" bIns="0">
            <a:spAutoFit/>
          </a:bodyPr>
          <a:lstStyle/>
          <a:p>
            <a:pPr algn="l">
              <a:lnSpc>
                <a:spcPct val="105000"/>
              </a:lnSpc>
              <a:spcBef>
                <a:spcPts val="0"/>
              </a:spcBef>
              <a:spcAft>
                <a:spcPts val="400"/>
              </a:spcAft>
            </a:pPr>
            <a:r>
              <a:rPr sz="1000" b="0" i="0">
                <a:solidFill>
                  <a:srgbClr val="9DA8B3"/>
                </a:solidFill>
                <a:latin typeface="Arial"/>
              </a:rPr>
              <a:t>Point of view   |   Prepared for Director In-charge, CIO, Head of Operations, Chief Digital Officer   |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10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Traced end to end: one operational signal becomes a quantified revenue impact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01</a:t>
            </a:r>
          </a:p>
          <a:p>
            <a:pPr algn="ctr">
              <a:lnSpc>
                <a:spcPct val="110000"/>
              </a:lnSpc>
              <a:spcBef>
                <a:spcPts val="200"/>
              </a:spcBef>
              <a:spcAft>
                <a:spcPts val="400"/>
              </a:spcAft>
            </a:pPr>
            <a:r>
              <a:rPr sz="1250" b="1" i="0">
                <a:solidFill>
                  <a:srgbClr val="FFFFFF"/>
                </a:solidFill>
                <a:latin typeface="Arial"/>
              </a:rPr>
              <a:t>Coke delivery from Mahanadi Coalfields is delayed.</a:t>
            </a:r>
          </a:p>
        </p:txBody>
      </p:sp>
      <p:sp>
        <p:nvSpPr>
          <p:cNvPr id="10" name="Right Arrow 9"/>
          <p:cNvSpPr/>
          <p:nvPr/>
        </p:nvSpPr>
        <p:spPr>
          <a:xfrm>
            <a:off x="2382469"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592781"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84221"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02</a:t>
            </a:r>
          </a:p>
          <a:p>
            <a:pPr algn="ctr">
              <a:lnSpc>
                <a:spcPct val="110000"/>
              </a:lnSpc>
              <a:spcBef>
                <a:spcPts val="200"/>
              </a:spcBef>
              <a:spcAft>
                <a:spcPts val="400"/>
              </a:spcAft>
            </a:pPr>
            <a:r>
              <a:rPr sz="1250" b="1" i="0">
                <a:solidFill>
                  <a:srgbClr val="FFFFFF"/>
                </a:solidFill>
                <a:latin typeface="Arial"/>
              </a:rPr>
              <a:t>Coke Ovens operate with reduced input, output drops.</a:t>
            </a:r>
          </a:p>
        </p:txBody>
      </p:sp>
      <p:sp>
        <p:nvSpPr>
          <p:cNvPr id="13" name="Right Arrow 12"/>
          <p:cNvSpPr/>
          <p:nvPr/>
        </p:nvSpPr>
        <p:spPr>
          <a:xfrm>
            <a:off x="4198010"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08322"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99762"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03</a:t>
            </a:r>
          </a:p>
          <a:p>
            <a:pPr algn="ctr">
              <a:lnSpc>
                <a:spcPct val="110000"/>
              </a:lnSpc>
              <a:spcBef>
                <a:spcPts val="200"/>
              </a:spcBef>
              <a:spcAft>
                <a:spcPts val="400"/>
              </a:spcAft>
            </a:pPr>
            <a:r>
              <a:rPr sz="1250" b="1" i="0">
                <a:solidFill>
                  <a:srgbClr val="FFFFFF"/>
                </a:solidFill>
                <a:latin typeface="Arial"/>
              </a:rPr>
              <a:t>Production plan is missed due to material shortfall.</a:t>
            </a:r>
          </a:p>
        </p:txBody>
      </p:sp>
      <p:sp>
        <p:nvSpPr>
          <p:cNvPr id="16" name="Right Arrow 15"/>
          <p:cNvSpPr/>
          <p:nvPr/>
        </p:nvSpPr>
        <p:spPr>
          <a:xfrm>
            <a:off x="6013551"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23863"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15303"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04</a:t>
            </a:r>
          </a:p>
          <a:p>
            <a:pPr algn="ctr">
              <a:lnSpc>
                <a:spcPct val="110000"/>
              </a:lnSpc>
              <a:spcBef>
                <a:spcPts val="200"/>
              </a:spcBef>
              <a:spcAft>
                <a:spcPts val="400"/>
              </a:spcAft>
            </a:pPr>
            <a:r>
              <a:rPr sz="1250" b="1" i="0">
                <a:solidFill>
                  <a:srgbClr val="FFFFFF"/>
                </a:solidFill>
                <a:latin typeface="Arial"/>
              </a:rPr>
              <a:t>Customer orders are delayed.</a:t>
            </a:r>
          </a:p>
        </p:txBody>
      </p:sp>
      <p:sp>
        <p:nvSpPr>
          <p:cNvPr id="19" name="Right Arrow 18"/>
          <p:cNvSpPr/>
          <p:nvPr/>
        </p:nvSpPr>
        <p:spPr>
          <a:xfrm>
            <a:off x="7829092"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39404"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0844"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05</a:t>
            </a:r>
          </a:p>
          <a:p>
            <a:pPr algn="ctr">
              <a:lnSpc>
                <a:spcPct val="110000"/>
              </a:lnSpc>
              <a:spcBef>
                <a:spcPts val="200"/>
              </a:spcBef>
              <a:spcAft>
                <a:spcPts val="400"/>
              </a:spcAft>
            </a:pPr>
            <a:r>
              <a:rPr sz="1250" b="1" i="0">
                <a:solidFill>
                  <a:srgbClr val="FFFFFF"/>
                </a:solidFill>
                <a:latin typeface="Arial"/>
              </a:rPr>
              <a:t>Sales &amp; Dispatch OTIF falls below target.</a:t>
            </a:r>
          </a:p>
        </p:txBody>
      </p:sp>
      <p:sp>
        <p:nvSpPr>
          <p:cNvPr id="22" name="Right Arrow 21"/>
          <p:cNvSpPr/>
          <p:nvPr/>
        </p:nvSpPr>
        <p:spPr>
          <a:xfrm>
            <a:off x="9644634"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854946" y="2267712"/>
            <a:ext cx="1559509" cy="100584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46386"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06</a:t>
            </a:r>
          </a:p>
          <a:p>
            <a:pPr algn="ctr">
              <a:lnSpc>
                <a:spcPct val="110000"/>
              </a:lnSpc>
              <a:spcBef>
                <a:spcPts val="200"/>
              </a:spcBef>
              <a:spcAft>
                <a:spcPts val="400"/>
              </a:spcAft>
            </a:pPr>
            <a:r>
              <a:rPr sz="1250" b="1" i="0">
                <a:solidFill>
                  <a:srgbClr val="FFFFFF"/>
                </a:solidFill>
                <a:latin typeface="Arial"/>
              </a:rPr>
              <a:t>Compliance Office flags SLA and quality breaches.</a:t>
            </a:r>
          </a:p>
        </p:txBody>
      </p:sp>
      <p:sp>
        <p:nvSpPr>
          <p:cNvPr id="25" name="TextBox 24"/>
          <p:cNvSpPr txBox="1"/>
          <p:nvPr/>
        </p:nvSpPr>
        <p:spPr>
          <a:xfrm>
            <a:off x="777240" y="3685032"/>
            <a:ext cx="10637215" cy="1097280"/>
          </a:xfrm>
          <a:prstGeom prst="rect">
            <a:avLst/>
          </a:prstGeom>
          <a:noFill/>
        </p:spPr>
        <p:txBody>
          <a:bodyPr wrap="square" lIns="0" rIns="0" tIns="0" bIns="0">
            <a:spAutoFit/>
          </a:bodyPr>
          <a:lstStyle/>
          <a:p>
            <a:pPr algn="l">
              <a:lnSpc>
                <a:spcPct val="130000"/>
              </a:lnSpc>
              <a:spcBef>
                <a:spcPts val="0"/>
              </a:spcBef>
              <a:spcAft>
                <a:spcPts val="400"/>
              </a:spcAft>
            </a:pPr>
            <a:r>
              <a:rPr sz="1200" b="0" i="0">
                <a:solidFill>
                  <a:srgbClr val="051C2C"/>
                </a:solidFill>
                <a:latin typeface="Arial"/>
              </a:rPr>
              <a:t>Read left to right: Vendor SLA breach—critical coking coal shipment arrives 2 days late.</a:t>
            </a:r>
          </a:p>
          <a:p>
            <a:pPr algn="l">
              <a:lnSpc>
                <a:spcPct val="130000"/>
              </a:lnSpc>
              <a:spcBef>
                <a:spcPts val="600"/>
              </a:spcBef>
              <a:spcAft>
                <a:spcPts val="400"/>
              </a:spcAft>
            </a:pPr>
            <a:r>
              <a:rPr sz="1250" b="1" i="0">
                <a:solidFill>
                  <a:srgbClr val="D83A34"/>
                </a:solidFill>
                <a:latin typeface="Arial"/>
              </a:rPr>
              <a:t>Compliance event—3 events flagged, risk of audit and penalties.</a:t>
            </a:r>
          </a:p>
        </p:txBody>
      </p:sp>
      <p:sp>
        <p:nvSpPr>
          <p:cNvPr id="26" name="TextBox 2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Illustrative, grounded in the company's operating model</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11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Leadership gets one live, trusted view of Rourkela Steel Plant — every number traceable to its cause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BLAST FURNACE YIELD (%)</a:t>
            </a:r>
          </a:p>
          <a:p>
            <a:pPr algn="l">
              <a:lnSpc>
                <a:spcPct val="105000"/>
              </a:lnSpc>
              <a:spcBef>
                <a:spcPts val="300"/>
              </a:spcBef>
              <a:spcAft>
                <a:spcPts val="400"/>
              </a:spcAft>
            </a:pPr>
            <a:r>
              <a:rPr sz="2700" b="1" i="0">
                <a:solidFill>
                  <a:srgbClr val="051C2C"/>
                </a:solidFill>
                <a:latin typeface="Arial"/>
              </a:rPr>
              <a:t>93.2</a:t>
            </a:r>
          </a:p>
          <a:p>
            <a:pPr algn="l">
              <a:lnSpc>
                <a:spcPct val="105000"/>
              </a:lnSpc>
              <a:spcBef>
                <a:spcPts val="0"/>
              </a:spcBef>
              <a:spcAft>
                <a:spcPts val="400"/>
              </a:spcAft>
            </a:pPr>
            <a:r>
              <a:rPr sz="1100" b="1" i="0">
                <a:solidFill>
                  <a:srgbClr val="D83A34"/>
                </a:solidFill>
                <a:latin typeface="Arial"/>
              </a:rPr>
              <a:t>▼ -1.1</a:t>
            </a:r>
          </a:p>
        </p:txBody>
      </p:sp>
      <p:sp>
        <p:nvSpPr>
          <p:cNvPr id="11" name="Rectangle 10"/>
          <p:cNvSpPr/>
          <p:nvPr/>
        </p:nvSpPr>
        <p:spPr>
          <a:xfrm>
            <a:off x="3505123"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505123"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88003"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ORDER FULFILMENT CYCLE (DAYS)</a:t>
            </a:r>
          </a:p>
          <a:p>
            <a:pPr algn="l">
              <a:lnSpc>
                <a:spcPct val="105000"/>
              </a:lnSpc>
              <a:spcBef>
                <a:spcPts val="300"/>
              </a:spcBef>
              <a:spcAft>
                <a:spcPts val="400"/>
              </a:spcAft>
            </a:pPr>
            <a:r>
              <a:rPr sz="2700" b="1" i="0">
                <a:solidFill>
                  <a:srgbClr val="051C2C"/>
                </a:solidFill>
                <a:latin typeface="Arial"/>
              </a:rPr>
              <a:t>8.7</a:t>
            </a:r>
          </a:p>
          <a:p>
            <a:pPr algn="l">
              <a:lnSpc>
                <a:spcPct val="105000"/>
              </a:lnSpc>
              <a:spcBef>
                <a:spcPts val="0"/>
              </a:spcBef>
              <a:spcAft>
                <a:spcPts val="400"/>
              </a:spcAft>
            </a:pPr>
            <a:r>
              <a:rPr sz="1100" b="1" i="0">
                <a:solidFill>
                  <a:srgbClr val="B87A12"/>
                </a:solidFill>
                <a:latin typeface="Arial"/>
              </a:rPr>
              <a:t>● +2.1</a:t>
            </a:r>
          </a:p>
        </p:txBody>
      </p:sp>
      <p:sp>
        <p:nvSpPr>
          <p:cNvPr id="14" name="Rectangle 13"/>
          <p:cNvSpPr/>
          <p:nvPr/>
        </p:nvSpPr>
        <p:spPr>
          <a:xfrm>
            <a:off x="6233007"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15887"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EBITDA MARGIN (%)</a:t>
            </a:r>
          </a:p>
          <a:p>
            <a:pPr algn="l">
              <a:lnSpc>
                <a:spcPct val="105000"/>
              </a:lnSpc>
              <a:spcBef>
                <a:spcPts val="300"/>
              </a:spcBef>
              <a:spcAft>
                <a:spcPts val="400"/>
              </a:spcAft>
            </a:pPr>
            <a:r>
              <a:rPr sz="2700" b="1" i="0">
                <a:solidFill>
                  <a:srgbClr val="051C2C"/>
                </a:solidFill>
                <a:latin typeface="Arial"/>
              </a:rPr>
              <a:t>10.8</a:t>
            </a:r>
          </a:p>
          <a:p>
            <a:pPr algn="l">
              <a:lnSpc>
                <a:spcPct val="105000"/>
              </a:lnSpc>
              <a:spcBef>
                <a:spcPts val="0"/>
              </a:spcBef>
              <a:spcAft>
                <a:spcPts val="400"/>
              </a:spcAft>
            </a:pPr>
            <a:r>
              <a:rPr sz="1100" b="1" i="0">
                <a:solidFill>
                  <a:srgbClr val="D83A34"/>
                </a:solidFill>
                <a:latin typeface="Arial"/>
              </a:rPr>
              <a:t>▼ -0.6</a:t>
            </a:r>
          </a:p>
        </p:txBody>
      </p:sp>
      <p:sp>
        <p:nvSpPr>
          <p:cNvPr id="17" name="Rectangle 16"/>
          <p:cNvSpPr/>
          <p:nvPr/>
        </p:nvSpPr>
        <p:spPr>
          <a:xfrm>
            <a:off x="8960891"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960891"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3771"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INVENTORY TURNOVER (X)</a:t>
            </a:r>
          </a:p>
          <a:p>
            <a:pPr algn="l">
              <a:lnSpc>
                <a:spcPct val="105000"/>
              </a:lnSpc>
              <a:spcBef>
                <a:spcPts val="300"/>
              </a:spcBef>
              <a:spcAft>
                <a:spcPts val="400"/>
              </a:spcAft>
            </a:pPr>
            <a:r>
              <a:rPr sz="2700" b="1" i="0">
                <a:solidFill>
                  <a:srgbClr val="051C2C"/>
                </a:solidFill>
                <a:latin typeface="Arial"/>
              </a:rPr>
              <a:t>5.1</a:t>
            </a:r>
          </a:p>
          <a:p>
            <a:pPr algn="l">
              <a:lnSpc>
                <a:spcPct val="105000"/>
              </a:lnSpc>
              <a:spcBef>
                <a:spcPts val="0"/>
              </a:spcBef>
              <a:spcAft>
                <a:spcPts val="400"/>
              </a:spcAft>
            </a:pPr>
            <a:r>
              <a:rPr sz="1100" b="1" i="0">
                <a:solidFill>
                  <a:srgbClr val="D83A34"/>
                </a:solidFill>
                <a:latin typeface="Arial"/>
              </a:rPr>
              <a:t>▼ -0.3</a:t>
            </a:r>
          </a:p>
        </p:txBody>
      </p:sp>
      <p:sp>
        <p:nvSpPr>
          <p:cNvPr id="20" name="Rectangle 19"/>
          <p:cNvSpPr/>
          <p:nvPr/>
        </p:nvSpPr>
        <p:spPr>
          <a:xfrm>
            <a:off x="777240" y="3730752"/>
            <a:ext cx="10637215" cy="1143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3730752"/>
            <a:ext cx="45720" cy="114300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 y="3867912"/>
            <a:ext cx="10180015" cy="9144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ROOT CAUSE</a:t>
            </a:r>
          </a:p>
          <a:p>
            <a:pPr algn="l">
              <a:lnSpc>
                <a:spcPct val="125000"/>
              </a:lnSpc>
              <a:spcBef>
                <a:spcPts val="200"/>
              </a:spcBef>
              <a:spcAft>
                <a:spcPts val="400"/>
              </a:spcAft>
            </a:pPr>
            <a:r>
              <a:rPr sz="1300" b="0" i="0">
                <a:solidFill>
                  <a:srgbClr val="051C2C"/>
                </a:solidFill>
                <a:latin typeface="Arial"/>
              </a:rPr>
              <a:t>Delayed coke supply from Vendor Mahanadi Coalfields led to a blast furnace output drop, triggering order delays and margin erosion.</a:t>
            </a:r>
          </a:p>
          <a:p>
            <a:pPr algn="l">
              <a:lnSpc>
                <a:spcPct val="105000"/>
              </a:lnSpc>
              <a:spcBef>
                <a:spcPts val="400"/>
              </a:spcBef>
              <a:spcAft>
                <a:spcPts val="400"/>
              </a:spcAft>
            </a:pPr>
            <a:r>
              <a:rPr sz="1200" b="1" i="0">
                <a:solidFill>
                  <a:srgbClr val="16845B"/>
                </a:solidFill>
                <a:latin typeface="Arial"/>
              </a:rPr>
              <a:t>→ Trigger agent to reallocate inventory, escalate vendor SLA, and notify commercial team to adjust delivery commitments.</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control tower (illustrative)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1" i="0">
                <a:solidFill>
                  <a:srgbClr val="FFFFFF"/>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03</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PROOF</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SCIKIQ, and why now</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1" i="0">
                <a:solidFill>
                  <a:srgbClr val="2251FF"/>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Proven at enterprise scale — recognised, deployed, and referenceable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TRACK RECORD</a:t>
            </a:r>
          </a:p>
        </p:txBody>
      </p:sp>
      <p:sp>
        <p:nvSpPr>
          <p:cNvPr id="9" name="TextBox 8"/>
          <p:cNvSpPr txBox="1"/>
          <p:nvPr/>
        </p:nvSpPr>
        <p:spPr>
          <a:xfrm>
            <a:off x="777240" y="1993392"/>
            <a:ext cx="5090007" cy="3657600"/>
          </a:xfrm>
          <a:prstGeom prst="rect">
            <a:avLst/>
          </a:prstGeom>
          <a:noFill/>
        </p:spPr>
        <p:txBody>
          <a:bodyPr wrap="square" lIns="0" rIns="0" tIns="0" bIns="0">
            <a:spAutoFit/>
          </a:bodyPr>
          <a:lstStyle/>
          <a:p>
            <a:pPr>
              <a:lnSpc>
                <a:spcPct val="120000"/>
              </a:lnSpc>
              <a:spcAft>
                <a:spcPts val="900"/>
              </a:spcAft>
            </a:pPr>
            <a:r>
              <a:rPr sz="1300" b="1" i="0">
                <a:solidFill>
                  <a:srgbClr val="2251FF"/>
                </a:solidFill>
                <a:latin typeface="Arial"/>
              </a:rPr>
              <a:t>—  </a:t>
            </a:r>
            <a:r>
              <a:rPr sz="1250" b="0" i="0">
                <a:solidFill>
                  <a:srgbClr val="051C2C"/>
                </a:solidFill>
                <a:latin typeface="Arial"/>
              </a:rPr>
              <a:t>Among the top augmented-BI platforms (Forrester)</a:t>
            </a:r>
          </a:p>
          <a:p>
            <a:pPr>
              <a:lnSpc>
                <a:spcPct val="120000"/>
              </a:lnSpc>
              <a:spcAft>
                <a:spcPts val="900"/>
              </a:spcAft>
            </a:pPr>
            <a:r>
              <a:rPr sz="1300" b="1" i="0">
                <a:solidFill>
                  <a:srgbClr val="2251FF"/>
                </a:solidFill>
                <a:latin typeface="Arial"/>
              </a:rPr>
              <a:t>—  </a:t>
            </a:r>
            <a:r>
              <a:rPr sz="1250" b="0" i="0">
                <a:solidFill>
                  <a:srgbClr val="051C2C"/>
                </a:solidFill>
                <a:latin typeface="Arial"/>
              </a:rPr>
              <a:t>NASSCOM Top-10 Deep-Tech Startup (India)</a:t>
            </a:r>
          </a:p>
          <a:p>
            <a:pPr>
              <a:lnSpc>
                <a:spcPct val="120000"/>
              </a:lnSpc>
              <a:spcAft>
                <a:spcPts val="900"/>
              </a:spcAft>
            </a:pPr>
            <a:r>
              <a:rPr sz="1300" b="1" i="0">
                <a:solidFill>
                  <a:srgbClr val="2251FF"/>
                </a:solidFill>
                <a:latin typeface="Arial"/>
              </a:rPr>
              <a:t>—  </a:t>
            </a:r>
            <a:r>
              <a:rPr sz="1250" b="0" i="0">
                <a:solidFill>
                  <a:srgbClr val="051C2C"/>
                </a:solidFill>
                <a:latin typeface="Arial"/>
              </a:rPr>
              <a:t>Featured at MWC Barcelona &amp; AWS re:Invent for GenAI</a:t>
            </a:r>
          </a:p>
          <a:p>
            <a:pPr>
              <a:lnSpc>
                <a:spcPct val="120000"/>
              </a:lnSpc>
              <a:spcAft>
                <a:spcPts val="900"/>
              </a:spcAft>
            </a:pPr>
            <a:r>
              <a:rPr sz="1300" b="1" i="0">
                <a:solidFill>
                  <a:srgbClr val="2251FF"/>
                </a:solidFill>
                <a:latin typeface="Arial"/>
              </a:rPr>
              <a:t>—  </a:t>
            </a:r>
            <a:r>
              <a:rPr sz="1250" b="0" i="0">
                <a:solidFill>
                  <a:srgbClr val="051C2C"/>
                </a:solidFill>
                <a:latin typeface="Arial"/>
              </a:rPr>
              <a:t>World's first GenAI fare-rule engine for an international airline</a:t>
            </a:r>
          </a:p>
          <a:p>
            <a:pPr>
              <a:lnSpc>
                <a:spcPct val="120000"/>
              </a:lnSpc>
              <a:spcAft>
                <a:spcPts val="900"/>
              </a:spcAft>
            </a:pPr>
            <a:r>
              <a:rPr sz="1300" b="1" i="0">
                <a:solidFill>
                  <a:srgbClr val="2251FF"/>
                </a:solidFill>
                <a:latin typeface="Arial"/>
              </a:rPr>
              <a:t>—  </a:t>
            </a:r>
            <a:r>
              <a:rPr sz="1250" b="0" i="0">
                <a:solidFill>
                  <a:srgbClr val="051C2C"/>
                </a:solidFill>
                <a:latin typeface="Arial"/>
              </a:rPr>
              <a:t>Powers a global logistics &amp; supply-chain leader</a:t>
            </a:r>
          </a:p>
          <a:p>
            <a:pPr>
              <a:lnSpc>
                <a:spcPct val="120000"/>
              </a:lnSpc>
              <a:spcAft>
                <a:spcPts val="900"/>
              </a:spcAft>
            </a:pPr>
            <a:r>
              <a:rPr sz="1300" b="1" i="0">
                <a:solidFill>
                  <a:srgbClr val="2251FF"/>
                </a:solidFill>
                <a:latin typeface="Arial"/>
              </a:rPr>
              <a:t>—  </a:t>
            </a:r>
            <a:r>
              <a:rPr sz="1250" b="0" i="0">
                <a:solidFill>
                  <a:srgbClr val="051C2C"/>
                </a:solidFill>
                <a:latin typeface="Arial"/>
              </a:rPr>
              <a:t>200+ pre-built connectors · India · USA · UAE</a:t>
            </a:r>
          </a:p>
        </p:txBody>
      </p:sp>
      <p:sp>
        <p:nvSpPr>
          <p:cNvPr id="10" name="TextBox 9"/>
          <p:cNvSpPr txBox="1"/>
          <p:nvPr/>
        </p:nvSpPr>
        <p:spPr>
          <a:xfrm>
            <a:off x="6324447"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WHY NOT THE ALTERNATIVES</a:t>
            </a:r>
          </a:p>
        </p:txBody>
      </p:sp>
      <p:sp>
        <p:nvSpPr>
          <p:cNvPr id="11" name="TextBox 10"/>
          <p:cNvSpPr txBox="1"/>
          <p:nvPr/>
        </p:nvSpPr>
        <p:spPr>
          <a:xfrm>
            <a:off x="6324447" y="1993392"/>
            <a:ext cx="5090007" cy="3657600"/>
          </a:xfrm>
          <a:prstGeom prst="rect">
            <a:avLst/>
          </a:prstGeom>
          <a:noFill/>
        </p:spPr>
        <p:txBody>
          <a:bodyPr wrap="square" lIns="0" rIns="0" tIns="0" bIns="0">
            <a:spAutoFit/>
          </a:bodyPr>
          <a:lstStyle/>
          <a:p/>
          <a:p>
            <a:pPr algn="l">
              <a:lnSpc>
                <a:spcPct val="105000"/>
              </a:lnSpc>
              <a:spcBef>
                <a:spcPts val="800"/>
              </a:spcBef>
              <a:spcAft>
                <a:spcPts val="100"/>
              </a:spcAft>
            </a:pPr>
            <a:r>
              <a:rPr sz="1250" b="1" i="0">
                <a:solidFill>
                  <a:srgbClr val="051C2C"/>
                </a:solidFill>
                <a:latin typeface="Arial"/>
              </a:rPr>
              <a:t>vs. building it yourself</a:t>
            </a:r>
          </a:p>
          <a:p>
            <a:pPr algn="l">
              <a:lnSpc>
                <a:spcPct val="120000"/>
              </a:lnSpc>
              <a:spcBef>
                <a:spcPts val="0"/>
              </a:spcBef>
              <a:spcAft>
                <a:spcPts val="400"/>
              </a:spcAft>
            </a:pPr>
            <a:r>
              <a:rPr sz="1100" b="0" i="0">
                <a:solidFill>
                  <a:srgbClr val="717D89"/>
                </a:solidFill>
                <a:latin typeface="Arial"/>
              </a:rPr>
              <a:t>85% faster integration and 60% lower TCO—no need to custom-build connectors, models, or agents. SCIKIQ’s data-fabric is proven in complex, asset-heavy industries.</a:t>
            </a:r>
          </a:p>
          <a:p>
            <a:pPr algn="l">
              <a:lnSpc>
                <a:spcPct val="105000"/>
              </a:lnSpc>
              <a:spcBef>
                <a:spcPts val="800"/>
              </a:spcBef>
              <a:spcAft>
                <a:spcPts val="100"/>
              </a:spcAft>
            </a:pPr>
            <a:r>
              <a:rPr sz="1250" b="1" i="0">
                <a:solidFill>
                  <a:srgbClr val="051C2C"/>
                </a:solidFill>
                <a:latin typeface="Arial"/>
              </a:rPr>
              <a:t>vs. point tools / BI dashboards</a:t>
            </a:r>
          </a:p>
          <a:p>
            <a:pPr algn="l">
              <a:lnSpc>
                <a:spcPct val="120000"/>
              </a:lnSpc>
              <a:spcBef>
                <a:spcPts val="0"/>
              </a:spcBef>
              <a:spcAft>
                <a:spcPts val="400"/>
              </a:spcAft>
            </a:pPr>
            <a:r>
              <a:rPr sz="1100" b="0" i="0">
                <a:solidFill>
                  <a:srgbClr val="717D89"/>
                </a:solidFill>
                <a:latin typeface="Arial"/>
              </a:rPr>
              <a:t>Go beyond dashboards—SCIKIQ unifies, contextualizes, and acts on data. Not just reporting, but root-cause analysis and autonomous remediation.</a:t>
            </a:r>
          </a:p>
          <a:p>
            <a:pPr algn="l">
              <a:lnSpc>
                <a:spcPct val="105000"/>
              </a:lnSpc>
              <a:spcBef>
                <a:spcPts val="800"/>
              </a:spcBef>
              <a:spcAft>
                <a:spcPts val="100"/>
              </a:spcAft>
            </a:pPr>
            <a:r>
              <a:rPr sz="1250" b="1" i="0">
                <a:solidFill>
                  <a:srgbClr val="051C2C"/>
                </a:solidFill>
                <a:latin typeface="Arial"/>
              </a:rPr>
              <a:t>vs. generic data fabrics</a:t>
            </a:r>
          </a:p>
          <a:p>
            <a:pPr algn="l">
              <a:lnSpc>
                <a:spcPct val="120000"/>
              </a:lnSpc>
              <a:spcBef>
                <a:spcPts val="0"/>
              </a:spcBef>
              <a:spcAft>
                <a:spcPts val="400"/>
              </a:spcAft>
            </a:pPr>
            <a:r>
              <a:rPr sz="1100" b="0" i="0">
                <a:solidFill>
                  <a:srgbClr val="717D89"/>
                </a:solidFill>
                <a:latin typeface="Arial"/>
              </a:rPr>
              <a:t>Purpose-built for manufacturing: real entity 360s (Asset, Order, Vendor, Quality), knowledge graph, and closed-loop agents—out of the box.</a:t>
            </a:r>
          </a:p>
          <a:p>
            <a:pPr algn="l">
              <a:lnSpc>
                <a:spcPct val="105000"/>
              </a:lnSpc>
              <a:spcBef>
                <a:spcPts val="800"/>
              </a:spcBef>
              <a:spcAft>
                <a:spcPts val="100"/>
              </a:spcAft>
            </a:pPr>
            <a:r>
              <a:rPr sz="1250" b="1" i="0">
                <a:solidFill>
                  <a:srgbClr val="051C2C"/>
                </a:solidFill>
                <a:latin typeface="Arial"/>
              </a:rPr>
              <a:t>vs. raw LLMs/chatbots</a:t>
            </a:r>
          </a:p>
          <a:p>
            <a:pPr algn="l">
              <a:lnSpc>
                <a:spcPct val="120000"/>
              </a:lnSpc>
              <a:spcBef>
                <a:spcPts val="0"/>
              </a:spcBef>
              <a:spcAft>
                <a:spcPts val="400"/>
              </a:spcAft>
            </a:pPr>
            <a:r>
              <a:rPr sz="1100" b="0" i="0">
                <a:solidFill>
                  <a:srgbClr val="717D89"/>
                </a:solidFill>
                <a:latin typeface="Arial"/>
              </a:rPr>
              <a:t>Grounded, explainable answers—no hallucinations. SCIKIQ’s Copilot is tied to RSP’s real data, with full lineage, security, and compliance.</a:t>
            </a:r>
          </a:p>
        </p:txBody>
      </p:sp>
      <p:sp>
        <p:nvSpPr>
          <p:cNvPr id="12" name="TextBox 11"/>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Forrester; NASSCOM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1" i="0">
                <a:solidFill>
                  <a:srgbClr val="FFFFFF"/>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04</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VALUE</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Where it pays off across the business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1" i="0">
                <a:solidFill>
                  <a:srgbClr val="2251FF"/>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same context layer pays off in every function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OPERATIONS   ·   Asset 360</a:t>
            </a:r>
          </a:p>
          <a:p>
            <a:pPr algn="l">
              <a:lnSpc>
                <a:spcPct val="110000"/>
              </a:lnSpc>
              <a:spcBef>
                <a:spcPts val="200"/>
              </a:spcBef>
              <a:spcAft>
                <a:spcPts val="400"/>
              </a:spcAft>
            </a:pPr>
            <a:r>
              <a:rPr sz="1300" b="1" i="0">
                <a:solidFill>
                  <a:srgbClr val="051C2C"/>
                </a:solidFill>
                <a:latin typeface="Arial"/>
              </a:rPr>
              <a:t>Asset 360 for downtime and yield</a:t>
            </a:r>
          </a:p>
          <a:p>
            <a:pPr algn="l">
              <a:lnSpc>
                <a:spcPct val="118000"/>
              </a:lnSpc>
              <a:spcBef>
                <a:spcPts val="300"/>
              </a:spcBef>
              <a:spcAft>
                <a:spcPts val="400"/>
              </a:spcAft>
            </a:pPr>
            <a:r>
              <a:rPr sz="1000" b="0" i="0">
                <a:solidFill>
                  <a:srgbClr val="717D89"/>
                </a:solidFill>
                <a:latin typeface="Arial"/>
              </a:rPr>
              <a:t>Unify real-time asset data from MES and SAP to monitor, diagnose, and resolve output dips and downtime.</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11" name="Rectangle 10"/>
          <p:cNvSpPr/>
          <p:nvPr/>
        </p:nvSpPr>
        <p:spPr>
          <a:xfrm>
            <a:off x="4414418"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14418"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7298"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SUPPLY CHAIN   ·   Vendor 360</a:t>
            </a:r>
          </a:p>
          <a:p>
            <a:pPr algn="l">
              <a:lnSpc>
                <a:spcPct val="110000"/>
              </a:lnSpc>
              <a:spcBef>
                <a:spcPts val="200"/>
              </a:spcBef>
              <a:spcAft>
                <a:spcPts val="400"/>
              </a:spcAft>
            </a:pPr>
            <a:r>
              <a:rPr sz="1300" b="1" i="0">
                <a:solidFill>
                  <a:srgbClr val="051C2C"/>
                </a:solidFill>
                <a:latin typeface="Arial"/>
              </a:rPr>
              <a:t>Vendor 360 &amp; supply risk</a:t>
            </a:r>
          </a:p>
          <a:p>
            <a:pPr algn="l">
              <a:lnSpc>
                <a:spcPct val="118000"/>
              </a:lnSpc>
              <a:spcBef>
                <a:spcPts val="300"/>
              </a:spcBef>
              <a:spcAft>
                <a:spcPts val="400"/>
              </a:spcAft>
            </a:pPr>
            <a:r>
              <a:rPr sz="1000" b="0" i="0">
                <a:solidFill>
                  <a:srgbClr val="717D89"/>
                </a:solidFill>
                <a:latin typeface="Arial"/>
              </a:rPr>
              <a:t>Map vendor performance, SLA breaches, and supply events—triggering proactive interventions before production is hit.</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4" name="Rectangle 13"/>
          <p:cNvSpPr/>
          <p:nvPr/>
        </p:nvSpPr>
        <p:spPr>
          <a:xfrm>
            <a:off x="8051596"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051596"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34476"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COMMERCIAL   ·   Order 360</a:t>
            </a:r>
          </a:p>
          <a:p>
            <a:pPr algn="l">
              <a:lnSpc>
                <a:spcPct val="110000"/>
              </a:lnSpc>
              <a:spcBef>
                <a:spcPts val="200"/>
              </a:spcBef>
              <a:spcAft>
                <a:spcPts val="400"/>
              </a:spcAft>
            </a:pPr>
            <a:r>
              <a:rPr sz="1300" b="1" i="0">
                <a:solidFill>
                  <a:srgbClr val="051C2C"/>
                </a:solidFill>
                <a:latin typeface="Arial"/>
              </a:rPr>
              <a:t>Order 360 &amp; customer trust</a:t>
            </a:r>
          </a:p>
          <a:p>
            <a:pPr algn="l">
              <a:lnSpc>
                <a:spcPct val="118000"/>
              </a:lnSpc>
              <a:spcBef>
                <a:spcPts val="300"/>
              </a:spcBef>
              <a:spcAft>
                <a:spcPts val="400"/>
              </a:spcAft>
            </a:pPr>
            <a:r>
              <a:rPr sz="1000" b="0" i="0">
                <a:solidFill>
                  <a:srgbClr val="717D89"/>
                </a:solidFill>
                <a:latin typeface="Arial"/>
              </a:rPr>
              <a:t>Track order pipeline, fulfilment, and customer impact—automatically notify at-risk customers and adjust commitments.</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17" name="Rectangle 16"/>
          <p:cNvSpPr/>
          <p:nvPr/>
        </p:nvSpPr>
        <p:spPr>
          <a:xfrm>
            <a:off x="777240"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QUALITY   ·   Quality 360</a:t>
            </a:r>
          </a:p>
          <a:p>
            <a:pPr algn="l">
              <a:lnSpc>
                <a:spcPct val="110000"/>
              </a:lnSpc>
              <a:spcBef>
                <a:spcPts val="200"/>
              </a:spcBef>
              <a:spcAft>
                <a:spcPts val="400"/>
              </a:spcAft>
            </a:pPr>
            <a:r>
              <a:rPr sz="1300" b="1" i="0">
                <a:solidFill>
                  <a:srgbClr val="051C2C"/>
                </a:solidFill>
                <a:latin typeface="Arial"/>
              </a:rPr>
              <a:t>Quality 360 &amp; compliance</a:t>
            </a:r>
          </a:p>
          <a:p>
            <a:pPr algn="l">
              <a:lnSpc>
                <a:spcPct val="118000"/>
              </a:lnSpc>
              <a:spcBef>
                <a:spcPts val="300"/>
              </a:spcBef>
              <a:spcAft>
                <a:spcPts val="400"/>
              </a:spcAft>
            </a:pPr>
            <a:r>
              <a:rPr sz="1000" b="0" i="0">
                <a:solidFill>
                  <a:srgbClr val="717D89"/>
                </a:solidFill>
                <a:latin typeface="Arial"/>
              </a:rPr>
              <a:t>Detect rising defect rates, trace root causes, and trigger QA audits—protecting margin and compliance.</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20" name="Rectangle 19"/>
          <p:cNvSpPr/>
          <p:nvPr/>
        </p:nvSpPr>
        <p:spPr>
          <a:xfrm>
            <a:off x="4414418"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414418"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7298"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FINANCE   ·   Finance 360</a:t>
            </a:r>
          </a:p>
          <a:p>
            <a:pPr algn="l">
              <a:lnSpc>
                <a:spcPct val="110000"/>
              </a:lnSpc>
              <a:spcBef>
                <a:spcPts val="200"/>
              </a:spcBef>
              <a:spcAft>
                <a:spcPts val="400"/>
              </a:spcAft>
            </a:pPr>
            <a:r>
              <a:rPr sz="1300" b="1" i="0">
                <a:solidFill>
                  <a:srgbClr val="051C2C"/>
                </a:solidFill>
                <a:latin typeface="Arial"/>
              </a:rPr>
              <a:t>Margin protection &amp; leakage control</a:t>
            </a:r>
          </a:p>
          <a:p>
            <a:pPr algn="l">
              <a:lnSpc>
                <a:spcPct val="118000"/>
              </a:lnSpc>
              <a:spcBef>
                <a:spcPts val="300"/>
              </a:spcBef>
              <a:spcAft>
                <a:spcPts val="400"/>
              </a:spcAft>
            </a:pPr>
            <a:r>
              <a:rPr sz="1000" b="0" i="0">
                <a:solidFill>
                  <a:srgbClr val="717D89"/>
                </a:solidFill>
                <a:latin typeface="Arial"/>
              </a:rPr>
              <a:t>Quantify the EBITDA impact of operational events, and close the loop with autonomous agents—protecting profitability.</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16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05</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PLAN</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Stakeholders, ambition, and the 90-day path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Five personas own the decision — here is what moves each</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564315"/>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673352"/>
            <a:ext cx="210312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PERSONA</a:t>
            </a:r>
          </a:p>
        </p:txBody>
      </p:sp>
      <p:sp>
        <p:nvSpPr>
          <p:cNvPr id="10" name="TextBox 9"/>
          <p:cNvSpPr txBox="1"/>
          <p:nvPr/>
        </p:nvSpPr>
        <p:spPr>
          <a:xfrm>
            <a:off x="3246120" y="1673352"/>
            <a:ext cx="224028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DECISION THEY OWN</a:t>
            </a:r>
          </a:p>
        </p:txBody>
      </p:sp>
      <p:sp>
        <p:nvSpPr>
          <p:cNvPr id="11" name="TextBox 10"/>
          <p:cNvSpPr txBox="1"/>
          <p:nvPr/>
        </p:nvSpPr>
        <p:spPr>
          <a:xfrm>
            <a:off x="5715000" y="1673352"/>
            <a:ext cx="4465015"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WHAT MOVES THEM</a:t>
            </a:r>
          </a:p>
        </p:txBody>
      </p:sp>
      <p:sp>
        <p:nvSpPr>
          <p:cNvPr id="12" name="TextBox 11"/>
          <p:cNvSpPr txBox="1"/>
          <p:nvPr/>
        </p:nvSpPr>
        <p:spPr>
          <a:xfrm>
            <a:off x="10408615" y="1673352"/>
            <a:ext cx="914400" cy="564315"/>
          </a:xfrm>
          <a:prstGeom prst="rect">
            <a:avLst/>
          </a:prstGeom>
          <a:noFill/>
        </p:spPr>
        <p:txBody>
          <a:bodyPr wrap="square" lIns="0" rIns="0" tIns="0" bIns="0" anchor="ctr">
            <a:spAutoFit/>
          </a:bodyPr>
          <a:lstStyle/>
          <a:p>
            <a:pPr algn="ctr">
              <a:lnSpc>
                <a:spcPct val="105000"/>
              </a:lnSpc>
              <a:spcBef>
                <a:spcPts val="0"/>
              </a:spcBef>
              <a:spcAft>
                <a:spcPts val="400"/>
              </a:spcAft>
            </a:pPr>
            <a:r>
              <a:rPr sz="1000" b="1" i="0">
                <a:solidFill>
                  <a:srgbClr val="FFFFFF"/>
                </a:solidFill>
                <a:latin typeface="Arial"/>
              </a:rPr>
              <a:t>ENGAGE</a:t>
            </a:r>
          </a:p>
        </p:txBody>
      </p:sp>
      <p:sp>
        <p:nvSpPr>
          <p:cNvPr id="13" name="Rectangle 12"/>
          <p:cNvSpPr/>
          <p:nvPr/>
        </p:nvSpPr>
        <p:spPr>
          <a:xfrm>
            <a:off x="777240" y="2237667"/>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4" name="Connector 13"/>
          <p:cNvCxnSpPr/>
          <p:nvPr/>
        </p:nvCxnSpPr>
        <p:spPr>
          <a:xfrm>
            <a:off x="777240" y="2237667"/>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2237667"/>
            <a:ext cx="2103120" cy="564315"/>
          </a:xfrm>
          <a:prstGeom prst="rect">
            <a:avLst/>
          </a:prstGeom>
          <a:noFill/>
        </p:spPr>
        <p:txBody>
          <a:bodyPr wrap="square" lIns="0" rIns="0" tIns="0" bIns="0" anchor="ctr">
            <a:spAutoFit/>
          </a:bodyPr>
          <a:lstStyle/>
          <a:p>
            <a:r>
              <a:rPr sz="1150" b="1" i="0">
                <a:solidFill>
                  <a:srgbClr val="051C2C"/>
                </a:solidFill>
                <a:latin typeface="Arial"/>
              </a:rPr>
              <a:t>Director In-charge</a:t>
            </a:r>
          </a:p>
          <a:p>
            <a:pPr algn="l">
              <a:lnSpc>
                <a:spcPct val="105000"/>
              </a:lnSpc>
              <a:spcBef>
                <a:spcPts val="100"/>
              </a:spcBef>
              <a:spcAft>
                <a:spcPts val="400"/>
              </a:spcAft>
            </a:pPr>
            <a:r>
              <a:rPr sz="800" b="1" i="0">
                <a:solidFill>
                  <a:srgbClr val="2251FF"/>
                </a:solidFill>
                <a:latin typeface="Arial"/>
              </a:rPr>
              <a:t>ECONOMIC BUYER</a:t>
            </a:r>
          </a:p>
        </p:txBody>
      </p:sp>
      <p:sp>
        <p:nvSpPr>
          <p:cNvPr id="16" name="TextBox 15"/>
          <p:cNvSpPr txBox="1"/>
          <p:nvPr/>
        </p:nvSpPr>
        <p:spPr>
          <a:xfrm>
            <a:off x="3246120" y="2237667"/>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Meeting 2030 capacity and productivity targets</a:t>
            </a:r>
          </a:p>
        </p:txBody>
      </p:sp>
      <p:sp>
        <p:nvSpPr>
          <p:cNvPr id="17" name="TextBox 16"/>
          <p:cNvSpPr txBox="1"/>
          <p:nvPr/>
        </p:nvSpPr>
        <p:spPr>
          <a:xfrm>
            <a:off x="5715000" y="2237667"/>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will accelerate your modernization mandate, unify plant data, and deliver a step-change in productivity and compliance.”</a:t>
            </a:r>
          </a:p>
        </p:txBody>
      </p:sp>
      <p:sp>
        <p:nvSpPr>
          <p:cNvPr id="18" name="TextBox 17"/>
          <p:cNvSpPr txBox="1"/>
          <p:nvPr/>
        </p:nvSpPr>
        <p:spPr>
          <a:xfrm>
            <a:off x="10394899" y="2364377"/>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19" name="TextBox 18"/>
          <p:cNvSpPr txBox="1"/>
          <p:nvPr/>
        </p:nvSpPr>
        <p:spPr>
          <a:xfrm>
            <a:off x="10797235" y="2237667"/>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20" name="Connector 19"/>
          <p:cNvCxnSpPr/>
          <p:nvPr/>
        </p:nvCxnSpPr>
        <p:spPr>
          <a:xfrm>
            <a:off x="777240" y="2801982"/>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2801982"/>
            <a:ext cx="2103120" cy="564315"/>
          </a:xfrm>
          <a:prstGeom prst="rect">
            <a:avLst/>
          </a:prstGeom>
          <a:noFill/>
        </p:spPr>
        <p:txBody>
          <a:bodyPr wrap="square" lIns="0" rIns="0" tIns="0" bIns="0" anchor="ctr">
            <a:spAutoFit/>
          </a:bodyPr>
          <a:lstStyle/>
          <a:p>
            <a:r>
              <a:rPr sz="1150" b="1" i="0">
                <a:solidFill>
                  <a:srgbClr val="051C2C"/>
                </a:solidFill>
                <a:latin typeface="Arial"/>
              </a:rPr>
              <a:t>Executive Director (Projects/IT)</a:t>
            </a:r>
          </a:p>
          <a:p>
            <a:pPr algn="l">
              <a:lnSpc>
                <a:spcPct val="105000"/>
              </a:lnSpc>
              <a:spcBef>
                <a:spcPts val="100"/>
              </a:spcBef>
              <a:spcAft>
                <a:spcPts val="400"/>
              </a:spcAft>
            </a:pPr>
            <a:r>
              <a:rPr sz="800" b="1" i="0">
                <a:solidFill>
                  <a:srgbClr val="2251FF"/>
                </a:solidFill>
                <a:latin typeface="Arial"/>
              </a:rPr>
              <a:t>CHAMPION</a:t>
            </a:r>
          </a:p>
        </p:txBody>
      </p:sp>
      <p:sp>
        <p:nvSpPr>
          <p:cNvPr id="22" name="TextBox 21"/>
          <p:cNvSpPr txBox="1"/>
          <p:nvPr/>
        </p:nvSpPr>
        <p:spPr>
          <a:xfrm>
            <a:off x="3246120" y="2801982"/>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Successful delivery of digital twin, automatio</a:t>
            </a:r>
          </a:p>
        </p:txBody>
      </p:sp>
      <p:sp>
        <p:nvSpPr>
          <p:cNvPr id="23" name="TextBox 22"/>
          <p:cNvSpPr txBox="1"/>
          <p:nvPr/>
        </p:nvSpPr>
        <p:spPr>
          <a:xfrm>
            <a:off x="5715000" y="2801982"/>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de-risks and speeds up integration—no-code, 200+ connectors, and proven in heavy industry.”</a:t>
            </a:r>
          </a:p>
        </p:txBody>
      </p:sp>
      <p:sp>
        <p:nvSpPr>
          <p:cNvPr id="24" name="TextBox 23"/>
          <p:cNvSpPr txBox="1"/>
          <p:nvPr/>
        </p:nvSpPr>
        <p:spPr>
          <a:xfrm>
            <a:off x="10394899" y="2928692"/>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25" name="TextBox 24"/>
          <p:cNvSpPr txBox="1"/>
          <p:nvPr/>
        </p:nvSpPr>
        <p:spPr>
          <a:xfrm>
            <a:off x="10797235" y="2801982"/>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26" name="Rectangle 25"/>
          <p:cNvSpPr/>
          <p:nvPr/>
        </p:nvSpPr>
        <p:spPr>
          <a:xfrm>
            <a:off x="777240" y="3366298"/>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7" name="Connector 26"/>
          <p:cNvCxnSpPr/>
          <p:nvPr/>
        </p:nvCxnSpPr>
        <p:spPr>
          <a:xfrm>
            <a:off x="777240" y="3366298"/>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14400" y="3366298"/>
            <a:ext cx="2103120" cy="564315"/>
          </a:xfrm>
          <a:prstGeom prst="rect">
            <a:avLst/>
          </a:prstGeom>
          <a:noFill/>
        </p:spPr>
        <p:txBody>
          <a:bodyPr wrap="square" lIns="0" rIns="0" tIns="0" bIns="0" anchor="ctr">
            <a:spAutoFit/>
          </a:bodyPr>
          <a:lstStyle/>
          <a:p>
            <a:r>
              <a:rPr sz="1150" b="1" i="0">
                <a:solidFill>
                  <a:srgbClr val="051C2C"/>
                </a:solidFill>
                <a:latin typeface="Arial"/>
              </a:rPr>
              <a:t>General Manager (Production/Operations)</a:t>
            </a:r>
          </a:p>
          <a:p>
            <a:pPr algn="l">
              <a:lnSpc>
                <a:spcPct val="105000"/>
              </a:lnSpc>
              <a:spcBef>
                <a:spcPts val="100"/>
              </a:spcBef>
              <a:spcAft>
                <a:spcPts val="400"/>
              </a:spcAft>
            </a:pPr>
            <a:r>
              <a:rPr sz="800" b="1" i="0">
                <a:solidFill>
                  <a:srgbClr val="2251FF"/>
                </a:solidFill>
                <a:latin typeface="Arial"/>
              </a:rPr>
              <a:t>USER</a:t>
            </a:r>
          </a:p>
        </p:txBody>
      </p:sp>
      <p:sp>
        <p:nvSpPr>
          <p:cNvPr id="29" name="TextBox 28"/>
          <p:cNvSpPr txBox="1"/>
          <p:nvPr/>
        </p:nvSpPr>
        <p:spPr>
          <a:xfrm>
            <a:off x="3246120" y="3366298"/>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Real-time visibility into production, downtime</a:t>
            </a:r>
          </a:p>
        </p:txBody>
      </p:sp>
      <p:sp>
        <p:nvSpPr>
          <p:cNvPr id="30" name="TextBox 29"/>
          <p:cNvSpPr txBox="1"/>
          <p:nvPr/>
        </p:nvSpPr>
        <p:spPr>
          <a:xfrm>
            <a:off x="5715000" y="3366298"/>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“With SCIKIQ, you get a live, contextualized plant 360—see, explain, and fix issues before they hit output.”</a:t>
            </a:r>
          </a:p>
        </p:txBody>
      </p:sp>
      <p:sp>
        <p:nvSpPr>
          <p:cNvPr id="31" name="TextBox 30"/>
          <p:cNvSpPr txBox="1"/>
          <p:nvPr/>
        </p:nvSpPr>
        <p:spPr>
          <a:xfrm>
            <a:off x="10394899" y="349300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2" name="TextBox 31"/>
          <p:cNvSpPr txBox="1"/>
          <p:nvPr/>
        </p:nvSpPr>
        <p:spPr>
          <a:xfrm>
            <a:off x="10797235" y="3366298"/>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33" name="Connector 32"/>
          <p:cNvCxnSpPr/>
          <p:nvPr/>
        </p:nvCxnSpPr>
        <p:spPr>
          <a:xfrm>
            <a:off x="777240" y="3930613"/>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914400" y="3930613"/>
            <a:ext cx="2103120" cy="564315"/>
          </a:xfrm>
          <a:prstGeom prst="rect">
            <a:avLst/>
          </a:prstGeom>
          <a:noFill/>
        </p:spPr>
        <p:txBody>
          <a:bodyPr wrap="square" lIns="0" rIns="0" tIns="0" bIns="0" anchor="ctr">
            <a:spAutoFit/>
          </a:bodyPr>
          <a:lstStyle/>
          <a:p>
            <a:r>
              <a:rPr sz="1150" b="1" i="0">
                <a:solidFill>
                  <a:srgbClr val="051C2C"/>
                </a:solidFill>
                <a:latin typeface="Arial"/>
              </a:rPr>
              <a:t>General Manager (Quality/Process)</a:t>
            </a:r>
          </a:p>
          <a:p>
            <a:pPr algn="l">
              <a:lnSpc>
                <a:spcPct val="105000"/>
              </a:lnSpc>
              <a:spcBef>
                <a:spcPts val="100"/>
              </a:spcBef>
              <a:spcAft>
                <a:spcPts val="400"/>
              </a:spcAft>
            </a:pPr>
            <a:r>
              <a:rPr sz="800" b="1" i="0">
                <a:solidFill>
                  <a:srgbClr val="2251FF"/>
                </a:solidFill>
                <a:latin typeface="Arial"/>
              </a:rPr>
              <a:t>USER</a:t>
            </a:r>
          </a:p>
        </p:txBody>
      </p:sp>
      <p:sp>
        <p:nvSpPr>
          <p:cNvPr id="35" name="TextBox 34"/>
          <p:cNvSpPr txBox="1"/>
          <p:nvPr/>
        </p:nvSpPr>
        <p:spPr>
          <a:xfrm>
            <a:off x="3246120" y="3930613"/>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Reducing defects, root-cause analysis, and com</a:t>
            </a:r>
          </a:p>
        </p:txBody>
      </p:sp>
      <p:sp>
        <p:nvSpPr>
          <p:cNvPr id="36" name="TextBox 35"/>
          <p:cNvSpPr txBox="1"/>
          <p:nvPr/>
        </p:nvSpPr>
        <p:spPr>
          <a:xfrm>
            <a:off x="5715000" y="3930613"/>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knowledge graph and copilot let you trace, explain, and automate quality interventions—faster and with full audit.”</a:t>
            </a:r>
          </a:p>
        </p:txBody>
      </p:sp>
      <p:sp>
        <p:nvSpPr>
          <p:cNvPr id="37" name="TextBox 36"/>
          <p:cNvSpPr txBox="1"/>
          <p:nvPr/>
        </p:nvSpPr>
        <p:spPr>
          <a:xfrm>
            <a:off x="10394899" y="4057323"/>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8" name="TextBox 37"/>
          <p:cNvSpPr txBox="1"/>
          <p:nvPr/>
        </p:nvSpPr>
        <p:spPr>
          <a:xfrm>
            <a:off x="10797235" y="3930613"/>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sp>
        <p:nvSpPr>
          <p:cNvPr id="39" name="Rectangle 38"/>
          <p:cNvSpPr/>
          <p:nvPr/>
        </p:nvSpPr>
        <p:spPr>
          <a:xfrm>
            <a:off x="777240" y="4494929"/>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0" name="Connector 39"/>
          <p:cNvCxnSpPr/>
          <p:nvPr/>
        </p:nvCxnSpPr>
        <p:spPr>
          <a:xfrm>
            <a:off x="777240" y="4494929"/>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494929"/>
            <a:ext cx="2103120" cy="564315"/>
          </a:xfrm>
          <a:prstGeom prst="rect">
            <a:avLst/>
          </a:prstGeom>
          <a:noFill/>
        </p:spPr>
        <p:txBody>
          <a:bodyPr wrap="square" lIns="0" rIns="0" tIns="0" bIns="0" anchor="ctr">
            <a:spAutoFit/>
          </a:bodyPr>
          <a:lstStyle/>
          <a:p>
            <a:r>
              <a:rPr sz="1150" b="1" i="0">
                <a:solidFill>
                  <a:srgbClr val="051C2C"/>
                </a:solidFill>
                <a:latin typeface="Arial"/>
              </a:rPr>
              <a:t>Chief Financial Officer</a:t>
            </a:r>
          </a:p>
          <a:p>
            <a:pPr algn="l">
              <a:lnSpc>
                <a:spcPct val="105000"/>
              </a:lnSpc>
              <a:spcBef>
                <a:spcPts val="100"/>
              </a:spcBef>
              <a:spcAft>
                <a:spcPts val="400"/>
              </a:spcAft>
            </a:pPr>
            <a:r>
              <a:rPr sz="800" b="1" i="0">
                <a:solidFill>
                  <a:srgbClr val="2251FF"/>
                </a:solidFill>
                <a:latin typeface="Arial"/>
              </a:rPr>
              <a:t>ECONOMIC BUYER</a:t>
            </a:r>
          </a:p>
        </p:txBody>
      </p:sp>
      <p:sp>
        <p:nvSpPr>
          <p:cNvPr id="42" name="TextBox 41"/>
          <p:cNvSpPr txBox="1"/>
          <p:nvPr/>
        </p:nvSpPr>
        <p:spPr>
          <a:xfrm>
            <a:off x="3246120" y="4494929"/>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Margin, cost-to-income ratio, working capital,</a:t>
            </a:r>
          </a:p>
        </p:txBody>
      </p:sp>
      <p:sp>
        <p:nvSpPr>
          <p:cNvPr id="43" name="TextBox 42"/>
          <p:cNvSpPr txBox="1"/>
          <p:nvPr/>
        </p:nvSpPr>
        <p:spPr>
          <a:xfrm>
            <a:off x="5715000" y="4494929"/>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lowers integration and compliance costs, improves cash conversion, and reduces risk of audit findings.”</a:t>
            </a:r>
          </a:p>
        </p:txBody>
      </p:sp>
      <p:sp>
        <p:nvSpPr>
          <p:cNvPr id="44" name="TextBox 43"/>
          <p:cNvSpPr txBox="1"/>
          <p:nvPr/>
        </p:nvSpPr>
        <p:spPr>
          <a:xfrm>
            <a:off x="10394899" y="462163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45" name="TextBox 44"/>
          <p:cNvSpPr txBox="1"/>
          <p:nvPr/>
        </p:nvSpPr>
        <p:spPr>
          <a:xfrm>
            <a:off x="10797235" y="4494929"/>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46" name="Connector 45"/>
          <p:cNvCxnSpPr/>
          <p:nvPr/>
        </p:nvCxnSpPr>
        <p:spPr>
          <a:xfrm>
            <a:off x="777240" y="5059244"/>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5059244"/>
            <a:ext cx="2103120" cy="564315"/>
          </a:xfrm>
          <a:prstGeom prst="rect">
            <a:avLst/>
          </a:prstGeom>
          <a:noFill/>
        </p:spPr>
        <p:txBody>
          <a:bodyPr wrap="square" lIns="0" rIns="0" tIns="0" bIns="0" anchor="ctr">
            <a:spAutoFit/>
          </a:bodyPr>
          <a:lstStyle/>
          <a:p>
            <a:r>
              <a:rPr sz="1150" b="1" i="0">
                <a:solidFill>
                  <a:srgbClr val="051C2C"/>
                </a:solidFill>
                <a:latin typeface="Arial"/>
              </a:rPr>
              <a:t>Head of Digital Transformation / IT</a:t>
            </a:r>
          </a:p>
          <a:p>
            <a:pPr algn="l">
              <a:lnSpc>
                <a:spcPct val="105000"/>
              </a:lnSpc>
              <a:spcBef>
                <a:spcPts val="100"/>
              </a:spcBef>
              <a:spcAft>
                <a:spcPts val="400"/>
              </a:spcAft>
            </a:pPr>
            <a:r>
              <a:rPr sz="800" b="1" i="0">
                <a:solidFill>
                  <a:srgbClr val="2251FF"/>
                </a:solidFill>
                <a:latin typeface="Arial"/>
              </a:rPr>
              <a:t>CHAMPION</a:t>
            </a:r>
          </a:p>
        </p:txBody>
      </p:sp>
      <p:sp>
        <p:nvSpPr>
          <p:cNvPr id="48" name="TextBox 47"/>
          <p:cNvSpPr txBox="1"/>
          <p:nvPr/>
        </p:nvSpPr>
        <p:spPr>
          <a:xfrm>
            <a:off x="3246120" y="5059244"/>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Delivering on digital strategy, de-risking leg</a:t>
            </a:r>
          </a:p>
        </p:txBody>
      </p:sp>
      <p:sp>
        <p:nvSpPr>
          <p:cNvPr id="49" name="TextBox 48"/>
          <p:cNvSpPr txBox="1"/>
          <p:nvPr/>
        </p:nvSpPr>
        <p:spPr>
          <a:xfrm>
            <a:off x="5715000" y="5059244"/>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is a true AI-first data fabric—no-code, fast to value, and proven in complex manufacturing.”</a:t>
            </a:r>
          </a:p>
        </p:txBody>
      </p:sp>
      <p:sp>
        <p:nvSpPr>
          <p:cNvPr id="50" name="TextBox 49"/>
          <p:cNvSpPr txBox="1"/>
          <p:nvPr/>
        </p:nvSpPr>
        <p:spPr>
          <a:xfrm>
            <a:off x="10394899" y="5185954"/>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51" name="TextBox 50"/>
          <p:cNvSpPr txBox="1"/>
          <p:nvPr/>
        </p:nvSpPr>
        <p:spPr>
          <a:xfrm>
            <a:off x="10797235" y="5059244"/>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52" name="Connector 51"/>
          <p:cNvCxnSpPr/>
          <p:nvPr/>
        </p:nvCxnSpPr>
        <p:spPr>
          <a:xfrm>
            <a:off x="777240" y="5623560"/>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77240" y="577900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850" b="0" i="0">
                <a:solidFill>
                  <a:srgbClr val="717D89"/>
                </a:solidFill>
                <a:latin typeface="Arial"/>
              </a:rPr>
              <a:t>Engage = priority of effort to win the persona:  ● court   ◕ neutralise   ◑ inform/enable</a:t>
            </a:r>
          </a:p>
        </p:txBody>
      </p:sp>
      <p:sp>
        <p:nvSpPr>
          <p:cNvPr id="54" name="TextBox 5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account analysis — internal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Build the context layer once; compound it across Rourkela Steel Plant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4084167" y="1901952"/>
            <a:ext cx="4023360" cy="84124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084167" y="1901952"/>
            <a:ext cx="4023360" cy="841248"/>
          </a:xfrm>
          <a:prstGeom prst="rect">
            <a:avLst/>
          </a:prstGeom>
          <a:noFill/>
        </p:spPr>
        <p:txBody>
          <a:bodyPr wrap="square" lIns="0" rIns="0" tIns="0" bIns="0" anchor="ctr">
            <a:spAutoFit/>
          </a:bodyPr>
          <a:lstStyle/>
          <a:p>
            <a:pPr algn="ctr"/>
            <a:r>
              <a:rPr sz="1600" b="1" i="0">
                <a:solidFill>
                  <a:srgbClr val="FFFFFF"/>
                </a:solidFill>
                <a:latin typeface="Arial"/>
              </a:rPr>
              <a:t>Agent Factory    </a:t>
            </a:r>
            <a:r>
              <a:rPr sz="1100" b="0" i="0">
                <a:solidFill>
                  <a:srgbClr val="C4D0DC"/>
                </a:solidFill>
                <a:latin typeface="Arial"/>
              </a:rPr>
              <a:t>Autonomous execution</a:t>
            </a:r>
          </a:p>
        </p:txBody>
      </p:sp>
      <p:sp>
        <p:nvSpPr>
          <p:cNvPr id="10" name="Rectangle 9"/>
          <p:cNvSpPr/>
          <p:nvPr/>
        </p:nvSpPr>
        <p:spPr>
          <a:xfrm>
            <a:off x="3489807" y="2852928"/>
            <a:ext cx="5212080" cy="84124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489807" y="2852928"/>
            <a:ext cx="5212080" cy="841248"/>
          </a:xfrm>
          <a:prstGeom prst="rect">
            <a:avLst/>
          </a:prstGeom>
          <a:noFill/>
        </p:spPr>
        <p:txBody>
          <a:bodyPr wrap="square" lIns="0" rIns="0" tIns="0" bIns="0" anchor="ctr">
            <a:spAutoFit/>
          </a:bodyPr>
          <a:lstStyle/>
          <a:p>
            <a:pPr algn="ctr"/>
            <a:r>
              <a:rPr sz="1600" b="1" i="0">
                <a:solidFill>
                  <a:srgbClr val="FFFFFF"/>
                </a:solidFill>
                <a:latin typeface="Arial"/>
              </a:rPr>
              <a:t>AI Copilot    </a:t>
            </a:r>
            <a:r>
              <a:rPr sz="1100" b="0" i="0">
                <a:solidFill>
                  <a:srgbClr val="C4D0DC"/>
                </a:solidFill>
                <a:latin typeface="Arial"/>
              </a:rPr>
              <a:t>Semantic, explainable answers</a:t>
            </a:r>
          </a:p>
        </p:txBody>
      </p:sp>
      <p:sp>
        <p:nvSpPr>
          <p:cNvPr id="12" name="Rectangle 11"/>
          <p:cNvSpPr/>
          <p:nvPr/>
        </p:nvSpPr>
        <p:spPr>
          <a:xfrm>
            <a:off x="2849727" y="3803904"/>
            <a:ext cx="6492240" cy="84124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49727" y="3803904"/>
            <a:ext cx="6492240" cy="841248"/>
          </a:xfrm>
          <a:prstGeom prst="rect">
            <a:avLst/>
          </a:prstGeom>
          <a:noFill/>
        </p:spPr>
        <p:txBody>
          <a:bodyPr wrap="square" lIns="0" rIns="0" tIns="0" bIns="0" anchor="ctr">
            <a:spAutoFit/>
          </a:bodyPr>
          <a:lstStyle/>
          <a:p>
            <a:pPr algn="ctr"/>
            <a:r>
              <a:rPr sz="1600" b="1" i="0">
                <a:solidFill>
                  <a:srgbClr val="FFFFFF"/>
                </a:solidFill>
                <a:latin typeface="Arial"/>
              </a:rPr>
              <a:t>Knowledge Graph    </a:t>
            </a:r>
            <a:r>
              <a:rPr sz="1100" b="0" i="0">
                <a:solidFill>
                  <a:srgbClr val="C4D0DC"/>
                </a:solidFill>
                <a:latin typeface="Arial"/>
              </a:rPr>
              <a:t>Causal, contextual relationships</a:t>
            </a:r>
          </a:p>
        </p:txBody>
      </p:sp>
      <p:sp>
        <p:nvSpPr>
          <p:cNvPr id="14" name="Rectangle 13"/>
          <p:cNvSpPr/>
          <p:nvPr/>
        </p:nvSpPr>
        <p:spPr>
          <a:xfrm>
            <a:off x="2163927" y="4754880"/>
            <a:ext cx="7863840" cy="84124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163927" y="4754880"/>
            <a:ext cx="7863840" cy="841248"/>
          </a:xfrm>
          <a:prstGeom prst="rect">
            <a:avLst/>
          </a:prstGeom>
          <a:noFill/>
        </p:spPr>
        <p:txBody>
          <a:bodyPr wrap="square" lIns="0" rIns="0" tIns="0" bIns="0" anchor="ctr">
            <a:spAutoFit/>
          </a:bodyPr>
          <a:lstStyle/>
          <a:p>
            <a:pPr algn="ctr"/>
            <a:r>
              <a:rPr sz="1600" b="1" i="0">
                <a:solidFill>
                  <a:srgbClr val="FFFFFF"/>
                </a:solidFill>
                <a:latin typeface="Arial"/>
              </a:rPr>
              <a:t>Enterprise 360    </a:t>
            </a:r>
            <a:r>
              <a:rPr sz="1100" b="0" i="0">
                <a:solidFill>
                  <a:srgbClr val="C4D0DC"/>
                </a:solidFill>
                <a:latin typeface="Arial"/>
              </a:rPr>
              <a:t>Unified, real-time business view</a:t>
            </a:r>
          </a:p>
        </p:txBody>
      </p:sp>
      <p:sp>
        <p:nvSpPr>
          <p:cNvPr id="16" name="TextBox 1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 it in 90 days on one domain, then scale the backbone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36576"/>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1993392"/>
            <a:ext cx="3362858" cy="77724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1 · 30 DAYS</a:t>
            </a:r>
          </a:p>
          <a:p>
            <a:pPr algn="l">
              <a:lnSpc>
                <a:spcPct val="105000"/>
              </a:lnSpc>
              <a:spcBef>
                <a:spcPts val="0"/>
              </a:spcBef>
              <a:spcAft>
                <a:spcPts val="400"/>
              </a:spcAft>
            </a:pPr>
            <a:r>
              <a:rPr sz="1450" b="1" i="0">
                <a:solidFill>
                  <a:srgbClr val="FFFFFF"/>
                </a:solidFill>
                <a:latin typeface="Arial"/>
              </a:rPr>
              <a:t>Rapid Data Unification</a:t>
            </a:r>
          </a:p>
        </p:txBody>
      </p:sp>
      <p:sp>
        <p:nvSpPr>
          <p:cNvPr id="12" name="TextBox 11"/>
          <p:cNvSpPr txBox="1"/>
          <p:nvPr/>
        </p:nvSpPr>
        <p:spPr>
          <a:xfrm>
            <a:off x="822960"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Deploy pre-built connectors to SAP, MES, LIMS</a:t>
            </a:r>
          </a:p>
          <a:p>
            <a:pPr>
              <a:lnSpc>
                <a:spcPct val="120000"/>
              </a:lnSpc>
              <a:spcAft>
                <a:spcPts val="700"/>
              </a:spcAft>
            </a:pPr>
            <a:r>
              <a:rPr sz="1150" b="1" i="0">
                <a:solidFill>
                  <a:srgbClr val="2251FF"/>
                </a:solidFill>
                <a:latin typeface="Arial"/>
              </a:rPr>
              <a:t>—  </a:t>
            </a:r>
            <a:r>
              <a:rPr sz="1150" b="0" i="0">
                <a:solidFill>
                  <a:srgbClr val="051C2C"/>
                </a:solidFill>
                <a:latin typeface="Arial"/>
              </a:rPr>
              <a:t>Map and harmonize asset, order, and vendor entities</a:t>
            </a:r>
          </a:p>
          <a:p>
            <a:pPr>
              <a:lnSpc>
                <a:spcPct val="120000"/>
              </a:lnSpc>
              <a:spcAft>
                <a:spcPts val="700"/>
              </a:spcAft>
            </a:pPr>
            <a:r>
              <a:rPr sz="1150" b="1" i="0">
                <a:solidFill>
                  <a:srgbClr val="2251FF"/>
                </a:solidFill>
                <a:latin typeface="Arial"/>
              </a:rPr>
              <a:t>—  </a:t>
            </a:r>
            <a:r>
              <a:rPr sz="1150" b="0" i="0">
                <a:solidFill>
                  <a:srgbClr val="051C2C"/>
                </a:solidFill>
                <a:latin typeface="Arial"/>
              </a:rPr>
              <a:t>Stand up live dashboards for output, order, and inventory KPIs</a:t>
            </a:r>
          </a:p>
        </p:txBody>
      </p:sp>
      <p:sp>
        <p:nvSpPr>
          <p:cNvPr id="13" name="Oval 12"/>
          <p:cNvSpPr/>
          <p:nvPr/>
        </p:nvSpPr>
        <p:spPr>
          <a:xfrm>
            <a:off x="4414418"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14418" y="1993392"/>
            <a:ext cx="3362858" cy="7772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97298"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2 · 60 DAYS</a:t>
            </a:r>
          </a:p>
          <a:p>
            <a:pPr algn="l">
              <a:lnSpc>
                <a:spcPct val="105000"/>
              </a:lnSpc>
              <a:spcBef>
                <a:spcPts val="0"/>
              </a:spcBef>
              <a:spcAft>
                <a:spcPts val="400"/>
              </a:spcAft>
            </a:pPr>
            <a:r>
              <a:rPr sz="1450" b="1" i="0">
                <a:solidFill>
                  <a:srgbClr val="FFFFFF"/>
                </a:solidFill>
                <a:latin typeface="Arial"/>
              </a:rPr>
              <a:t>Knowledge Graph &amp; Copilot</a:t>
            </a:r>
          </a:p>
        </p:txBody>
      </p:sp>
      <p:sp>
        <p:nvSpPr>
          <p:cNvPr id="16" name="TextBox 15"/>
          <p:cNvSpPr txBox="1"/>
          <p:nvPr/>
        </p:nvSpPr>
        <p:spPr>
          <a:xfrm>
            <a:off x="4460138"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Build knowledge graph linking supply, production, and commercial events</a:t>
            </a:r>
          </a:p>
          <a:p>
            <a:pPr>
              <a:lnSpc>
                <a:spcPct val="120000"/>
              </a:lnSpc>
              <a:spcAft>
                <a:spcPts val="700"/>
              </a:spcAft>
            </a:pPr>
            <a:r>
              <a:rPr sz="1150" b="1" i="0">
                <a:solidFill>
                  <a:srgbClr val="2251FF"/>
                </a:solidFill>
                <a:latin typeface="Arial"/>
              </a:rPr>
              <a:t>—  </a:t>
            </a:r>
            <a:r>
              <a:rPr sz="1150" b="0" i="0">
                <a:solidFill>
                  <a:srgbClr val="051C2C"/>
                </a:solidFill>
                <a:latin typeface="Arial"/>
              </a:rPr>
              <a:t>Enable plain-language Copilot for key personas (Ops, Commercial, QA)</a:t>
            </a:r>
          </a:p>
          <a:p>
            <a:pPr>
              <a:lnSpc>
                <a:spcPct val="120000"/>
              </a:lnSpc>
              <a:spcAft>
                <a:spcPts val="700"/>
              </a:spcAft>
            </a:pPr>
            <a:r>
              <a:rPr sz="1150" b="1" i="0">
                <a:solidFill>
                  <a:srgbClr val="2251FF"/>
                </a:solidFill>
                <a:latin typeface="Arial"/>
              </a:rPr>
              <a:t>—  </a:t>
            </a:r>
            <a:r>
              <a:rPr sz="1150" b="0" i="0">
                <a:solidFill>
                  <a:srgbClr val="051C2C"/>
                </a:solidFill>
                <a:latin typeface="Arial"/>
              </a:rPr>
              <a:t>Pilot root-cause and impact analysis on real incidents</a:t>
            </a:r>
          </a:p>
        </p:txBody>
      </p:sp>
      <p:sp>
        <p:nvSpPr>
          <p:cNvPr id="17" name="Oval 16"/>
          <p:cNvSpPr/>
          <p:nvPr/>
        </p:nvSpPr>
        <p:spPr>
          <a:xfrm>
            <a:off x="8051596"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51596" y="1993392"/>
            <a:ext cx="3362858" cy="77724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34476"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3 · 90 DAYS</a:t>
            </a:r>
          </a:p>
          <a:p>
            <a:pPr algn="l">
              <a:lnSpc>
                <a:spcPct val="105000"/>
              </a:lnSpc>
              <a:spcBef>
                <a:spcPts val="0"/>
              </a:spcBef>
              <a:spcAft>
                <a:spcPts val="400"/>
              </a:spcAft>
            </a:pPr>
            <a:r>
              <a:rPr sz="1450" b="1" i="0">
                <a:solidFill>
                  <a:srgbClr val="FFFFFF"/>
                </a:solidFill>
                <a:latin typeface="Arial"/>
              </a:rPr>
              <a:t>Autonomous Agents &amp; Closed-Loop Action</a:t>
            </a:r>
          </a:p>
        </p:txBody>
      </p:sp>
      <p:sp>
        <p:nvSpPr>
          <p:cNvPr id="20" name="TextBox 19"/>
          <p:cNvSpPr txBox="1"/>
          <p:nvPr/>
        </p:nvSpPr>
        <p:spPr>
          <a:xfrm>
            <a:off x="8097316"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Configure agents for supply rebalancing, QA triggers, and customer notifications</a:t>
            </a:r>
          </a:p>
          <a:p>
            <a:pPr>
              <a:lnSpc>
                <a:spcPct val="120000"/>
              </a:lnSpc>
              <a:spcAft>
                <a:spcPts val="700"/>
              </a:spcAft>
            </a:pPr>
            <a:r>
              <a:rPr sz="1150" b="1" i="0">
                <a:solidFill>
                  <a:srgbClr val="2251FF"/>
                </a:solidFill>
                <a:latin typeface="Arial"/>
              </a:rPr>
              <a:t>—  </a:t>
            </a:r>
            <a:r>
              <a:rPr sz="1150" b="0" i="0">
                <a:solidFill>
                  <a:srgbClr val="051C2C"/>
                </a:solidFill>
                <a:latin typeface="Arial"/>
              </a:rPr>
              <a:t>Integrate write-back to SAP and LIMS</a:t>
            </a:r>
          </a:p>
          <a:p>
            <a:pPr>
              <a:lnSpc>
                <a:spcPct val="120000"/>
              </a:lnSpc>
              <a:spcAft>
                <a:spcPts val="700"/>
              </a:spcAft>
            </a:pPr>
            <a:r>
              <a:rPr sz="1150" b="1" i="0">
                <a:solidFill>
                  <a:srgbClr val="2251FF"/>
                </a:solidFill>
                <a:latin typeface="Arial"/>
              </a:rPr>
              <a:t>—  </a:t>
            </a:r>
            <a:r>
              <a:rPr sz="1150" b="0" i="0">
                <a:solidFill>
                  <a:srgbClr val="051C2C"/>
                </a:solidFill>
                <a:latin typeface="Arial"/>
              </a:rPr>
              <a:t>Track realized value (output, margin, compliance) in executive dashboards</a:t>
            </a:r>
          </a:p>
        </p:txBody>
      </p:sp>
      <p:sp>
        <p:nvSpPr>
          <p:cNvPr id="21" name="TextBox 20"/>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delivery methodology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FFFFFF"/>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01</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CONTEXT</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today’s stack can’t deliver AI value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20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FFFFFF"/>
                </a:solidFill>
                <a:latin typeface="Arial"/>
              </a:rPr>
              <a:t>The next step: a focused 90-day pilot with one executive sponsor</a:t>
            </a:r>
          </a:p>
        </p:txBody>
      </p:sp>
      <p:cxnSp>
        <p:nvCxnSpPr>
          <p:cNvPr id="7" name="Connector 6"/>
          <p:cNvCxnSpPr/>
          <p:nvPr/>
        </p:nvCxnSpPr>
        <p:spPr>
          <a:xfrm>
            <a:off x="777240" y="1481328"/>
            <a:ext cx="10637215" cy="0"/>
          </a:xfrm>
          <a:prstGeom prst="bentConnector3">
            <a:avLst/>
          </a:prstGeom>
          <a:ln w="19050">
            <a:solidFill>
              <a:srgbClr val="334A5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9722815" cy="64008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Move from reporting to real-time, autonomous value creation in 90 days.</a:t>
            </a:r>
          </a:p>
        </p:txBody>
      </p:sp>
      <p:sp>
        <p:nvSpPr>
          <p:cNvPr id="9" name="Rectangle 8"/>
          <p:cNvSpPr/>
          <p:nvPr/>
        </p:nvSpPr>
        <p:spPr>
          <a:xfrm>
            <a:off x="777240"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78408"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01</a:t>
            </a:r>
          </a:p>
          <a:p>
            <a:pPr algn="l">
              <a:lnSpc>
                <a:spcPct val="125000"/>
              </a:lnSpc>
              <a:spcBef>
                <a:spcPts val="400"/>
              </a:spcBef>
              <a:spcAft>
                <a:spcPts val="400"/>
              </a:spcAft>
            </a:pPr>
            <a:r>
              <a:rPr sz="1300" b="0" i="0">
                <a:solidFill>
                  <a:srgbClr val="C4D0DC"/>
                </a:solidFill>
                <a:latin typeface="Arial"/>
              </a:rPr>
              <a:t>Connect SAP, MES, and LIMS for unified Asset and Order 360</a:t>
            </a:r>
          </a:p>
        </p:txBody>
      </p:sp>
      <p:sp>
        <p:nvSpPr>
          <p:cNvPr id="12" name="Rectangle 11"/>
          <p:cNvSpPr/>
          <p:nvPr/>
        </p:nvSpPr>
        <p:spPr>
          <a:xfrm>
            <a:off x="4414418"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14418"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15586"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02</a:t>
            </a:r>
          </a:p>
          <a:p>
            <a:pPr algn="l">
              <a:lnSpc>
                <a:spcPct val="125000"/>
              </a:lnSpc>
              <a:spcBef>
                <a:spcPts val="400"/>
              </a:spcBef>
              <a:spcAft>
                <a:spcPts val="400"/>
              </a:spcAft>
            </a:pPr>
            <a:r>
              <a:rPr sz="1300" b="0" i="0">
                <a:solidFill>
                  <a:srgbClr val="C4D0DC"/>
                </a:solidFill>
                <a:latin typeface="Arial"/>
              </a:rPr>
              <a:t>Pilot Copilot Q&amp;A and root-cause tracing for real incidents</a:t>
            </a:r>
          </a:p>
        </p:txBody>
      </p:sp>
      <p:sp>
        <p:nvSpPr>
          <p:cNvPr id="15" name="Rectangle 14"/>
          <p:cNvSpPr/>
          <p:nvPr/>
        </p:nvSpPr>
        <p:spPr>
          <a:xfrm>
            <a:off x="8051596"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51596"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52764"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03</a:t>
            </a:r>
          </a:p>
          <a:p>
            <a:pPr algn="l">
              <a:lnSpc>
                <a:spcPct val="125000"/>
              </a:lnSpc>
              <a:spcBef>
                <a:spcPts val="400"/>
              </a:spcBef>
              <a:spcAft>
                <a:spcPts val="400"/>
              </a:spcAft>
            </a:pPr>
            <a:r>
              <a:rPr sz="1300" b="0" i="0">
                <a:solidFill>
                  <a:srgbClr val="C4D0DC"/>
                </a:solidFill>
                <a:latin typeface="Arial"/>
              </a:rPr>
              <a:t>Deploy agents for supply, quality, and customer interventions</a:t>
            </a:r>
          </a:p>
        </p:txBody>
      </p:sp>
      <p:sp>
        <p:nvSpPr>
          <p:cNvPr id="18" name="TextBox 17"/>
          <p:cNvSpPr txBox="1"/>
          <p:nvPr/>
        </p:nvSpPr>
        <p:spPr>
          <a:xfrm>
            <a:off x="777240" y="4325112"/>
            <a:ext cx="10637215" cy="457200"/>
          </a:xfrm>
          <a:prstGeom prst="rect">
            <a:avLst/>
          </a:prstGeom>
          <a:noFill/>
        </p:spPr>
        <p:txBody>
          <a:bodyPr wrap="square" lIns="0" rIns="0" tIns="0" bIns="0">
            <a:spAutoFit/>
          </a:bodyPr>
          <a:lstStyle/>
          <a:p>
            <a:r>
              <a:rPr sz="1400" b="1" i="0">
                <a:solidFill>
                  <a:srgbClr val="FFFFFF"/>
                </a:solidFill>
                <a:latin typeface="Arial"/>
              </a:rPr>
              <a:t>Let’s protect ₹15 Cr+ in EBITDA, margin, and compliance risk—book an executive workshop with SCIKIQ.    </a:t>
            </a:r>
            <a:r>
              <a:rPr sz="1400" b="1" i="0">
                <a:solidFill>
                  <a:srgbClr val="00A9F4"/>
                </a:solidFill>
                <a:latin typeface="Arial"/>
              </a:rPr>
              <a:t>✉ sales@scikiq.com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2251FF"/>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barrier to AI value is data readiness — not algorithms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~70%</a:t>
            </a:r>
          </a:p>
          <a:p>
            <a:pPr algn="l">
              <a:lnSpc>
                <a:spcPct val="125000"/>
              </a:lnSpc>
              <a:spcBef>
                <a:spcPts val="200"/>
              </a:spcBef>
              <a:spcAft>
                <a:spcPts val="400"/>
              </a:spcAft>
            </a:pPr>
            <a:r>
              <a:rPr sz="1300" b="0" i="0">
                <a:solidFill>
                  <a:srgbClr val="717D89"/>
                </a:solidFill>
                <a:latin typeface="Arial"/>
              </a:rPr>
              <a:t>of enterprise data goes unused</a:t>
            </a:r>
          </a:p>
        </p:txBody>
      </p:sp>
      <p:sp>
        <p:nvSpPr>
          <p:cNvPr id="9" name="TextBox 8"/>
          <p:cNvSpPr txBox="1"/>
          <p:nvPr/>
        </p:nvSpPr>
        <p:spPr>
          <a:xfrm>
            <a:off x="4322978"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~12%</a:t>
            </a:r>
          </a:p>
          <a:p>
            <a:pPr algn="l">
              <a:lnSpc>
                <a:spcPct val="125000"/>
              </a:lnSpc>
              <a:spcBef>
                <a:spcPts val="200"/>
              </a:spcBef>
              <a:spcAft>
                <a:spcPts val="400"/>
              </a:spcAft>
            </a:pPr>
            <a:r>
              <a:rPr sz="1300" b="0" i="0">
                <a:solidFill>
                  <a:srgbClr val="717D89"/>
                </a:solidFill>
                <a:latin typeface="Arial"/>
              </a:rPr>
              <a:t>of orgs are ready for agentic AI (despite ~80% investing)</a:t>
            </a:r>
          </a:p>
        </p:txBody>
      </p:sp>
      <p:sp>
        <p:nvSpPr>
          <p:cNvPr id="10" name="TextBox 9"/>
          <p:cNvSpPr txBox="1"/>
          <p:nvPr/>
        </p:nvSpPr>
        <p:spPr>
          <a:xfrm>
            <a:off x="7868716"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$2.3T</a:t>
            </a:r>
          </a:p>
          <a:p>
            <a:pPr algn="l">
              <a:lnSpc>
                <a:spcPct val="125000"/>
              </a:lnSpc>
              <a:spcBef>
                <a:spcPts val="200"/>
              </a:spcBef>
              <a:spcAft>
                <a:spcPts val="400"/>
              </a:spcAft>
            </a:pPr>
            <a:r>
              <a:rPr sz="1300" b="0" i="0">
                <a:solidFill>
                  <a:srgbClr val="717D89"/>
                </a:solidFill>
                <a:latin typeface="Arial"/>
              </a:rPr>
              <a:t>of digital spend not delivering ROI</a:t>
            </a:r>
          </a:p>
        </p:txBody>
      </p:sp>
      <p:cxnSp>
        <p:nvCxnSpPr>
          <p:cNvPr id="11" name="Connector 10"/>
          <p:cNvCxnSpPr/>
          <p:nvPr/>
        </p:nvCxnSpPr>
        <p:spPr>
          <a:xfrm>
            <a:off x="777240" y="4096512"/>
            <a:ext cx="10637215" cy="0"/>
          </a:xfrm>
          <a:prstGeom prst="bentConnector3">
            <a:avLst/>
          </a:prstGeom>
          <a:ln w="9525">
            <a:solidFill>
              <a:srgbClr val="D7DCE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77240" y="4325112"/>
            <a:ext cx="10637215" cy="914400"/>
          </a:xfrm>
          <a:prstGeom prst="rect">
            <a:avLst/>
          </a:prstGeom>
          <a:noFill/>
        </p:spPr>
        <p:txBody>
          <a:bodyPr wrap="square" lIns="0" rIns="0" tIns="0" bIns="0">
            <a:spAutoFit/>
          </a:bodyPr>
          <a:lstStyle/>
          <a:p>
            <a:pPr algn="l">
              <a:lnSpc>
                <a:spcPct val="130000"/>
              </a:lnSpc>
              <a:spcBef>
                <a:spcPts val="0"/>
              </a:spcBef>
              <a:spcAft>
                <a:spcPts val="400"/>
              </a:spcAft>
            </a:pPr>
            <a:r>
              <a:rPr sz="1500" b="1" i="0">
                <a:solidFill>
                  <a:srgbClr val="051C2C"/>
                </a:solidFill>
                <a:latin typeface="Arial"/>
              </a:rPr>
              <a:t>AI isn't held back by algorithms — it's held back by data readiness.  For Rourkela Steel Plant, the implication is direct:</a:t>
            </a:r>
          </a:p>
          <a:p>
            <a:pPr algn="l">
              <a:lnSpc>
                <a:spcPct val="130000"/>
              </a:lnSpc>
              <a:spcBef>
                <a:spcPts val="400"/>
              </a:spcBef>
              <a:spcAft>
                <a:spcPts val="400"/>
              </a:spcAft>
            </a:pPr>
            <a:r>
              <a:rPr sz="1300" b="0" i="0">
                <a:solidFill>
                  <a:srgbClr val="717D89"/>
                </a:solidFill>
                <a:latin typeface="Arial"/>
              </a:rPr>
              <a:t>Rourkela Steel Plant (RSP) is doubling capacity and modernizing to lead India's steel sector. Yet, siloed data and slow decision cycles threaten output, margin, and compliance.</a:t>
            </a:r>
          </a:p>
        </p:txBody>
      </p:sp>
      <p:sp>
        <p:nvSpPr>
          <p:cNvPr id="13" name="TextBox 1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Forrester; IDC; Qlik/IDC 2025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1" i="0">
                <a:solidFill>
                  <a:srgbClr val="FFFFFF"/>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Rourkela Steel Plant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02</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APPROACH</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What SCIKIQ is — and how it works for Rourkela Steel Plant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turns siloed data into AI-ready products — Connect, Curate, Control, Consume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10637215" cy="548640"/>
          </a:xfrm>
          <a:prstGeom prst="rect">
            <a:avLst/>
          </a:prstGeom>
          <a:noFill/>
        </p:spPr>
        <p:txBody>
          <a:bodyPr wrap="square" lIns="0" rIns="0" tIns="0" bIns="0">
            <a:spAutoFit/>
          </a:bodyPr>
          <a:lstStyle/>
          <a:p>
            <a:pPr algn="l">
              <a:lnSpc>
                <a:spcPct val="130000"/>
              </a:lnSpc>
              <a:spcBef>
                <a:spcPts val="0"/>
              </a:spcBef>
              <a:spcAft>
                <a:spcPts val="400"/>
              </a:spcAft>
            </a:pPr>
            <a:r>
              <a:rPr sz="1350" b="0" i="0">
                <a:solidFill>
                  <a:srgbClr val="717D89"/>
                </a:solidFill>
                <a:latin typeface="Arial"/>
              </a:rPr>
              <a:t>SCIKIQ is an AI-first, no-code data-fabric platform that unifies siloed enterprise data into AI-ready data products — for enterprise-scale intelligence and data monetization.</a:t>
            </a:r>
          </a:p>
        </p:txBody>
      </p:sp>
      <p:sp>
        <p:nvSpPr>
          <p:cNvPr id="9" name="Rectangle 8"/>
          <p:cNvSpPr/>
          <p:nvPr/>
        </p:nvSpPr>
        <p:spPr>
          <a:xfrm>
            <a:off x="777240"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Connect</a:t>
            </a:r>
          </a:p>
        </p:txBody>
      </p:sp>
      <p:sp>
        <p:nvSpPr>
          <p:cNvPr id="12" name="TextBox 11"/>
          <p:cNvSpPr txBox="1"/>
          <p:nvPr/>
        </p:nvSpPr>
        <p:spPr>
          <a:xfrm>
            <a:off x="960120"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200+ connectors — every source, no latency, no code.</a:t>
            </a:r>
          </a:p>
        </p:txBody>
      </p:sp>
      <p:sp>
        <p:nvSpPr>
          <p:cNvPr id="13" name="Right Arrow 12"/>
          <p:cNvSpPr/>
          <p:nvPr/>
        </p:nvSpPr>
        <p:spPr>
          <a:xfrm>
            <a:off x="3276523"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505123"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505123"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05123"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Curate</a:t>
            </a:r>
          </a:p>
        </p:txBody>
      </p:sp>
      <p:sp>
        <p:nvSpPr>
          <p:cNvPr id="17" name="TextBox 16"/>
          <p:cNvSpPr txBox="1"/>
          <p:nvPr/>
        </p:nvSpPr>
        <p:spPr>
          <a:xfrm>
            <a:off x="3688003"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Contextualize, model and prepare data for every team.</a:t>
            </a:r>
          </a:p>
        </p:txBody>
      </p:sp>
      <p:sp>
        <p:nvSpPr>
          <p:cNvPr id="18" name="Right Arrow 17"/>
          <p:cNvSpPr/>
          <p:nvPr/>
        </p:nvSpPr>
        <p:spPr>
          <a:xfrm>
            <a:off x="6004407"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33007"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33007"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33007"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Control</a:t>
            </a:r>
          </a:p>
        </p:txBody>
      </p:sp>
      <p:sp>
        <p:nvSpPr>
          <p:cNvPr id="22" name="TextBox 21"/>
          <p:cNvSpPr txBox="1"/>
          <p:nvPr/>
        </p:nvSpPr>
        <p:spPr>
          <a:xfrm>
            <a:off x="6415887"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Governed, lineage-traced, compliant by design.</a:t>
            </a:r>
          </a:p>
        </p:txBody>
      </p:sp>
      <p:sp>
        <p:nvSpPr>
          <p:cNvPr id="23" name="Right Arrow 22"/>
          <p:cNvSpPr/>
          <p:nvPr/>
        </p:nvSpPr>
        <p:spPr>
          <a:xfrm>
            <a:off x="8732291"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0891"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8960891"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960891"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Consume</a:t>
            </a:r>
          </a:p>
        </p:txBody>
      </p:sp>
      <p:sp>
        <p:nvSpPr>
          <p:cNvPr id="27" name="TextBox 26"/>
          <p:cNvSpPr txBox="1"/>
          <p:nvPr/>
        </p:nvSpPr>
        <p:spPr>
          <a:xfrm>
            <a:off x="9143771"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Copilots, agents, data products and APIs that act.</a:t>
            </a:r>
          </a:p>
        </p:txBody>
      </p:sp>
      <p:sp>
        <p:nvSpPr>
          <p:cNvPr id="28" name="TextBox 2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6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sits on top of Rourkela Steel Plant’s systems as the enterprise context layer</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45920"/>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78408" y="1645920"/>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OUTCOMES</a:t>
            </a:r>
          </a:p>
        </p:txBody>
      </p:sp>
      <p:sp>
        <p:nvSpPr>
          <p:cNvPr id="10" name="Rectangle 9"/>
          <p:cNvSpPr/>
          <p:nvPr/>
        </p:nvSpPr>
        <p:spPr>
          <a:xfrm>
            <a:off x="3383280" y="1773936"/>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80" y="1645920"/>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Faster decisions   ·   autonomous action   ·   new revenue from data</a:t>
            </a:r>
          </a:p>
        </p:txBody>
      </p:sp>
      <p:sp>
        <p:nvSpPr>
          <p:cNvPr id="12" name="Rectangle 11"/>
          <p:cNvSpPr/>
          <p:nvPr/>
        </p:nvSpPr>
        <p:spPr>
          <a:xfrm>
            <a:off x="777240" y="2432304"/>
            <a:ext cx="10637215" cy="676656"/>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78408" y="2432304"/>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ACTIVATE</a:t>
            </a:r>
          </a:p>
        </p:txBody>
      </p:sp>
      <p:sp>
        <p:nvSpPr>
          <p:cNvPr id="14" name="Rectangle 13"/>
          <p:cNvSpPr/>
          <p:nvPr/>
        </p:nvSpPr>
        <p:spPr>
          <a:xfrm>
            <a:off x="3383280" y="2560320"/>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11880" y="2432304"/>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GenAI Copilot   ·   Autonomous Agents   ·   Data Products   ·   APIs   ·   BI</a:t>
            </a:r>
          </a:p>
        </p:txBody>
      </p:sp>
      <p:sp>
        <p:nvSpPr>
          <p:cNvPr id="16" name="Rectangle 15"/>
          <p:cNvSpPr/>
          <p:nvPr/>
        </p:nvSpPr>
        <p:spPr>
          <a:xfrm>
            <a:off x="777240" y="3218688"/>
            <a:ext cx="10637215" cy="676656"/>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78408" y="3218688"/>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CURATE &amp; CONTEXTUALISE</a:t>
            </a:r>
          </a:p>
        </p:txBody>
      </p:sp>
      <p:sp>
        <p:nvSpPr>
          <p:cNvPr id="18" name="Rectangle 17"/>
          <p:cNvSpPr/>
          <p:nvPr/>
        </p:nvSpPr>
        <p:spPr>
          <a:xfrm>
            <a:off x="3383280" y="3346704"/>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11880" y="3218688"/>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Business 360   ·   Contextualisation Engine   ·   Knowledge Graph   ·   Data Prep &amp; AutoML</a:t>
            </a:r>
          </a:p>
        </p:txBody>
      </p:sp>
      <p:sp>
        <p:nvSpPr>
          <p:cNvPr id="20" name="Rectangle 19"/>
          <p:cNvSpPr/>
          <p:nvPr/>
        </p:nvSpPr>
        <p:spPr>
          <a:xfrm>
            <a:off x="777240" y="4005072"/>
            <a:ext cx="10637215" cy="676656"/>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78408" y="4005072"/>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CONNECT</a:t>
            </a:r>
          </a:p>
        </p:txBody>
      </p:sp>
      <p:sp>
        <p:nvSpPr>
          <p:cNvPr id="22" name="Rectangle 21"/>
          <p:cNvSpPr/>
          <p:nvPr/>
        </p:nvSpPr>
        <p:spPr>
          <a:xfrm>
            <a:off x="3383280" y="4133087"/>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11880" y="4005072"/>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200+ connectors   ·   real-time &amp; batch ingestion   ·   cloud / on-prem / hybrid</a:t>
            </a:r>
          </a:p>
        </p:txBody>
      </p:sp>
      <p:sp>
        <p:nvSpPr>
          <p:cNvPr id="24" name="Rectangle 23"/>
          <p:cNvSpPr/>
          <p:nvPr/>
        </p:nvSpPr>
        <p:spPr>
          <a:xfrm>
            <a:off x="777240" y="4791456"/>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8408" y="4791456"/>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ENTERPRISE SOURCES</a:t>
            </a:r>
          </a:p>
        </p:txBody>
      </p:sp>
      <p:sp>
        <p:nvSpPr>
          <p:cNvPr id="26" name="Rectangle 25"/>
          <p:cNvSpPr/>
          <p:nvPr/>
        </p:nvSpPr>
        <p:spPr>
          <a:xfrm>
            <a:off x="3383280" y="4919472"/>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11880" y="4791456"/>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SAP ERP (FI, MM, SD, PP)    ·    MES    ·    LIMS    ·    Vendor Portal    ·    SAP GRC/EHS    ·    SAP TM</a:t>
            </a:r>
          </a:p>
        </p:txBody>
      </p:sp>
      <p:sp>
        <p:nvSpPr>
          <p:cNvPr id="28" name="Rectangle 27"/>
          <p:cNvSpPr/>
          <p:nvPr/>
        </p:nvSpPr>
        <p:spPr>
          <a:xfrm>
            <a:off x="777240" y="5577840"/>
            <a:ext cx="10637215" cy="4572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5577840"/>
            <a:ext cx="10637215" cy="45720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GOVERNED END TO END    —    Metadata   ·   Lineage   ·   Data Quality   ·   Security   ·   Compliance</a:t>
            </a:r>
          </a:p>
        </p:txBody>
      </p:sp>
      <p:sp>
        <p:nvSpPr>
          <p:cNvPr id="30" name="TextBox 29"/>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 architecture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maps directly onto Rourkela Steel Plant’s priorities and pressures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717D89"/>
                </a:solidFill>
                <a:latin typeface="Arial"/>
              </a:rPr>
              <a:t>WHAT ROURKELA STEEL PLANT FACES</a:t>
            </a:r>
          </a:p>
        </p:txBody>
      </p:sp>
      <p:sp>
        <p:nvSpPr>
          <p:cNvPr id="9" name="TextBox 8"/>
          <p:cNvSpPr txBox="1"/>
          <p:nvPr/>
        </p:nvSpPr>
        <p:spPr>
          <a:xfrm>
            <a:off x="6598767"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HOW SCIKIQ RESPONDS</a:t>
            </a:r>
          </a:p>
        </p:txBody>
      </p:sp>
      <p:sp>
        <p:nvSpPr>
          <p:cNvPr id="10" name="Rectangle 9"/>
          <p:cNvSpPr/>
          <p:nvPr/>
        </p:nvSpPr>
        <p:spPr>
          <a:xfrm>
            <a:off x="777240" y="1993392"/>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777240" y="1993392"/>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1832"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Double production capacity to 9.8 MT by 2030</a:t>
            </a:r>
          </a:p>
        </p:txBody>
      </p:sp>
      <p:sp>
        <p:nvSpPr>
          <p:cNvPr id="13" name="Right Arrow 12"/>
          <p:cNvSpPr/>
          <p:nvPr/>
        </p:nvSpPr>
        <p:spPr>
          <a:xfrm>
            <a:off x="5912967" y="2331720"/>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598767" y="1993392"/>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598767" y="1993392"/>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763359"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Unify into one Business 360 — Connect &amp; Curate</a:t>
            </a:r>
          </a:p>
        </p:txBody>
      </p:sp>
      <p:sp>
        <p:nvSpPr>
          <p:cNvPr id="17" name="Rectangle 16"/>
          <p:cNvSpPr/>
          <p:nvPr/>
        </p:nvSpPr>
        <p:spPr>
          <a:xfrm>
            <a:off x="777240" y="3026664"/>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026664"/>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1832"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Reduce import dependence and boost specialty steel output</a:t>
            </a:r>
          </a:p>
        </p:txBody>
      </p:sp>
      <p:sp>
        <p:nvSpPr>
          <p:cNvPr id="20" name="Right Arrow 19"/>
          <p:cNvSpPr/>
          <p:nvPr/>
        </p:nvSpPr>
        <p:spPr>
          <a:xfrm>
            <a:off x="5912967" y="3364992"/>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598767" y="3026664"/>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598767" y="3026664"/>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3359"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Model relationships in a knowledge graph — explain the “why”</a:t>
            </a:r>
          </a:p>
        </p:txBody>
      </p:sp>
      <p:sp>
        <p:nvSpPr>
          <p:cNvPr id="24" name="Rectangle 23"/>
          <p:cNvSpPr/>
          <p:nvPr/>
        </p:nvSpPr>
        <p:spPr>
          <a:xfrm>
            <a:off x="777240" y="4059935"/>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4059935"/>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41832"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Achieve world-class quality and customer satisfaction</a:t>
            </a:r>
          </a:p>
        </p:txBody>
      </p:sp>
      <p:sp>
        <p:nvSpPr>
          <p:cNvPr id="27" name="Right Arrow 26"/>
          <p:cNvSpPr/>
          <p:nvPr/>
        </p:nvSpPr>
        <p:spPr>
          <a:xfrm>
            <a:off x="5912967" y="4398264"/>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598767" y="4059935"/>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598767" y="4059935"/>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763359"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Ground a copilot and agents — decide and act, no hallucination</a:t>
            </a:r>
          </a:p>
        </p:txBody>
      </p:sp>
      <p:sp>
        <p:nvSpPr>
          <p:cNvPr id="31" name="Rectangle 30"/>
          <p:cNvSpPr/>
          <p:nvPr/>
        </p:nvSpPr>
        <p:spPr>
          <a:xfrm>
            <a:off x="777240" y="5093208"/>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77240" y="5093208"/>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41832"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Competition: Tata Steel</a:t>
            </a:r>
          </a:p>
        </p:txBody>
      </p:sp>
      <p:sp>
        <p:nvSpPr>
          <p:cNvPr id="34" name="Right Arrow 33"/>
          <p:cNvSpPr/>
          <p:nvPr/>
        </p:nvSpPr>
        <p:spPr>
          <a:xfrm>
            <a:off x="5912967" y="5431536"/>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598767" y="5093208"/>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598767" y="5093208"/>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763359"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Governed and lineage-traced — trusted by the board</a:t>
            </a:r>
          </a:p>
        </p:txBody>
      </p:sp>
      <p:sp>
        <p:nvSpPr>
          <p:cNvPr id="38" name="TextBox 3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analysis; public disclosures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Four layers carry the business from visibility to autonomous action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6479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64792"/>
            <a:ext cx="868680" cy="93268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76479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01</a:t>
            </a:r>
          </a:p>
        </p:txBody>
      </p:sp>
      <p:sp>
        <p:nvSpPr>
          <p:cNvPr id="11" name="TextBox 10"/>
          <p:cNvSpPr txBox="1"/>
          <p:nvPr/>
        </p:nvSpPr>
        <p:spPr>
          <a:xfrm>
            <a:off x="1874519" y="1892807"/>
            <a:ext cx="9265615" cy="749808"/>
          </a:xfrm>
          <a:prstGeom prst="rect">
            <a:avLst/>
          </a:prstGeom>
          <a:noFill/>
        </p:spPr>
        <p:txBody>
          <a:bodyPr wrap="square" lIns="0" rIns="0" tIns="0" bIns="0">
            <a:spAutoFit/>
          </a:bodyPr>
          <a:lstStyle/>
          <a:p>
            <a:r>
              <a:rPr sz="1600" b="1" i="0">
                <a:solidFill>
                  <a:srgbClr val="051C2C"/>
                </a:solidFill>
                <a:latin typeface="Arial"/>
              </a:rPr>
              <a:t>Enterprise 360    </a:t>
            </a:r>
            <a:r>
              <a:rPr sz="1200" b="0" i="1">
                <a:solidFill>
                  <a:srgbClr val="2251FF"/>
                </a:solidFill>
                <a:latin typeface="Arial"/>
              </a:rPr>
              <a:t>What is happening?</a:t>
            </a:r>
          </a:p>
          <a:p>
            <a:pPr algn="l">
              <a:lnSpc>
                <a:spcPct val="120000"/>
              </a:lnSpc>
              <a:spcBef>
                <a:spcPts val="200"/>
              </a:spcBef>
              <a:spcAft>
                <a:spcPts val="400"/>
              </a:spcAft>
            </a:pPr>
            <a:r>
              <a:rPr sz="1100" b="0" i="0">
                <a:solidFill>
                  <a:srgbClr val="717D89"/>
                </a:solidFill>
                <a:latin typeface="Arial"/>
              </a:rPr>
              <a:t>Unify production, supply chain, quality, and commercial data for a single source of truth.</a:t>
            </a:r>
          </a:p>
        </p:txBody>
      </p:sp>
      <p:sp>
        <p:nvSpPr>
          <p:cNvPr id="12" name="Rectangle 11"/>
          <p:cNvSpPr/>
          <p:nvPr/>
        </p:nvSpPr>
        <p:spPr>
          <a:xfrm>
            <a:off x="777240" y="281635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2816352"/>
            <a:ext cx="868680" cy="93268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281635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02</a:t>
            </a:r>
          </a:p>
        </p:txBody>
      </p:sp>
      <p:sp>
        <p:nvSpPr>
          <p:cNvPr id="15" name="TextBox 14"/>
          <p:cNvSpPr txBox="1"/>
          <p:nvPr/>
        </p:nvSpPr>
        <p:spPr>
          <a:xfrm>
            <a:off x="1874519" y="2944368"/>
            <a:ext cx="9265615" cy="749808"/>
          </a:xfrm>
          <a:prstGeom prst="rect">
            <a:avLst/>
          </a:prstGeom>
          <a:noFill/>
        </p:spPr>
        <p:txBody>
          <a:bodyPr wrap="square" lIns="0" rIns="0" tIns="0" bIns="0">
            <a:spAutoFit/>
          </a:bodyPr>
          <a:lstStyle/>
          <a:p>
            <a:r>
              <a:rPr sz="1600" b="1" i="0">
                <a:solidFill>
                  <a:srgbClr val="051C2C"/>
                </a:solidFill>
                <a:latin typeface="Arial"/>
              </a:rPr>
              <a:t>Knowledge Graph    </a:t>
            </a:r>
            <a:r>
              <a:rPr sz="1200" b="0" i="1">
                <a:solidFill>
                  <a:srgbClr val="2251FF"/>
                </a:solidFill>
                <a:latin typeface="Arial"/>
              </a:rPr>
              <a:t>Why is it happening?</a:t>
            </a:r>
          </a:p>
          <a:p>
            <a:pPr algn="l">
              <a:lnSpc>
                <a:spcPct val="120000"/>
              </a:lnSpc>
              <a:spcBef>
                <a:spcPts val="200"/>
              </a:spcBef>
              <a:spcAft>
                <a:spcPts val="400"/>
              </a:spcAft>
            </a:pPr>
            <a:r>
              <a:rPr sz="1100" b="0" i="0">
                <a:solidFill>
                  <a:srgbClr val="717D89"/>
                </a:solidFill>
                <a:latin typeface="Arial"/>
              </a:rPr>
              <a:t>Model and trace relationships across assets, processes, suppliers, and compliance events.</a:t>
            </a:r>
          </a:p>
        </p:txBody>
      </p:sp>
      <p:sp>
        <p:nvSpPr>
          <p:cNvPr id="16" name="Rectangle 15"/>
          <p:cNvSpPr/>
          <p:nvPr/>
        </p:nvSpPr>
        <p:spPr>
          <a:xfrm>
            <a:off x="777240" y="3867911"/>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867911"/>
            <a:ext cx="868680" cy="93268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3867911"/>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03</a:t>
            </a:r>
          </a:p>
        </p:txBody>
      </p:sp>
      <p:sp>
        <p:nvSpPr>
          <p:cNvPr id="19" name="TextBox 18"/>
          <p:cNvSpPr txBox="1"/>
          <p:nvPr/>
        </p:nvSpPr>
        <p:spPr>
          <a:xfrm>
            <a:off x="1874519" y="3995927"/>
            <a:ext cx="9265615" cy="749808"/>
          </a:xfrm>
          <a:prstGeom prst="rect">
            <a:avLst/>
          </a:prstGeom>
          <a:noFill/>
        </p:spPr>
        <p:txBody>
          <a:bodyPr wrap="square" lIns="0" rIns="0" tIns="0" bIns="0">
            <a:spAutoFit/>
          </a:bodyPr>
          <a:lstStyle/>
          <a:p>
            <a:r>
              <a:rPr sz="1600" b="1" i="0">
                <a:solidFill>
                  <a:srgbClr val="051C2C"/>
                </a:solidFill>
                <a:latin typeface="Arial"/>
              </a:rPr>
              <a:t>AI Copilot    </a:t>
            </a:r>
            <a:r>
              <a:rPr sz="1200" b="0" i="1">
                <a:solidFill>
                  <a:srgbClr val="2251FF"/>
                </a:solidFill>
                <a:latin typeface="Arial"/>
              </a:rPr>
              <a:t>Tell me, in plain language</a:t>
            </a:r>
          </a:p>
          <a:p>
            <a:pPr algn="l">
              <a:lnSpc>
                <a:spcPct val="120000"/>
              </a:lnSpc>
              <a:spcBef>
                <a:spcPts val="200"/>
              </a:spcBef>
              <a:spcAft>
                <a:spcPts val="400"/>
              </a:spcAft>
            </a:pPr>
            <a:r>
              <a:rPr sz="1100" b="0" i="0">
                <a:solidFill>
                  <a:srgbClr val="717D89"/>
                </a:solidFill>
                <a:latin typeface="Arial"/>
              </a:rPr>
              <a:t>Conversational, explainable answers to business questions—grounded in RSP’s real data.</a:t>
            </a:r>
          </a:p>
        </p:txBody>
      </p:sp>
      <p:sp>
        <p:nvSpPr>
          <p:cNvPr id="20" name="Rectangle 19"/>
          <p:cNvSpPr/>
          <p:nvPr/>
        </p:nvSpPr>
        <p:spPr>
          <a:xfrm>
            <a:off x="777240" y="491947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4919472"/>
            <a:ext cx="868680" cy="93268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91947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04</a:t>
            </a:r>
          </a:p>
        </p:txBody>
      </p:sp>
      <p:sp>
        <p:nvSpPr>
          <p:cNvPr id="23" name="TextBox 22"/>
          <p:cNvSpPr txBox="1"/>
          <p:nvPr/>
        </p:nvSpPr>
        <p:spPr>
          <a:xfrm>
            <a:off x="1874519" y="5047488"/>
            <a:ext cx="9265615" cy="749808"/>
          </a:xfrm>
          <a:prstGeom prst="rect">
            <a:avLst/>
          </a:prstGeom>
          <a:noFill/>
        </p:spPr>
        <p:txBody>
          <a:bodyPr wrap="square" lIns="0" rIns="0" tIns="0" bIns="0">
            <a:spAutoFit/>
          </a:bodyPr>
          <a:lstStyle/>
          <a:p>
            <a:r>
              <a:rPr sz="1600" b="1" i="0">
                <a:solidFill>
                  <a:srgbClr val="051C2C"/>
                </a:solidFill>
                <a:latin typeface="Arial"/>
              </a:rPr>
              <a:t>Agent Factory    </a:t>
            </a:r>
            <a:r>
              <a:rPr sz="1200" b="0" i="1">
                <a:solidFill>
                  <a:srgbClr val="2251FF"/>
                </a:solidFill>
                <a:latin typeface="Arial"/>
              </a:rPr>
              <a:t>Don’t just tell me—fix it</a:t>
            </a:r>
          </a:p>
          <a:p>
            <a:pPr algn="l">
              <a:lnSpc>
                <a:spcPct val="120000"/>
              </a:lnSpc>
              <a:spcBef>
                <a:spcPts val="200"/>
              </a:spcBef>
              <a:spcAft>
                <a:spcPts val="400"/>
              </a:spcAft>
            </a:pPr>
            <a:r>
              <a:rPr sz="1100" b="0" i="0">
                <a:solidFill>
                  <a:srgbClr val="717D89"/>
                </a:solidFill>
                <a:latin typeface="Arial"/>
              </a:rPr>
              <a:t>Autonomous agents execute corrective or value-creating actions—direct to SAP, MES, or vendor portals.</a:t>
            </a:r>
          </a:p>
        </p:txBody>
      </p:sp>
      <p:sp>
        <p:nvSpPr>
          <p:cNvPr id="24" name="TextBox 2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reference architecture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Rourkela Steel Plant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How we unify Rourkela Steel Plant’s data into one business 360</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45920"/>
            <a:ext cx="29260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SYSTEMS TODAY — SILOED</a:t>
            </a:r>
          </a:p>
        </p:txBody>
      </p:sp>
      <p:sp>
        <p:nvSpPr>
          <p:cNvPr id="9" name="TextBox 8"/>
          <p:cNvSpPr txBox="1"/>
          <p:nvPr/>
        </p:nvSpPr>
        <p:spPr>
          <a:xfrm>
            <a:off x="4160520" y="1645920"/>
            <a:ext cx="38404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UNIFY · NO DATA MOVEMENT</a:t>
            </a:r>
          </a:p>
        </p:txBody>
      </p:sp>
      <p:sp>
        <p:nvSpPr>
          <p:cNvPr id="10" name="TextBox 9"/>
          <p:cNvSpPr txBox="1"/>
          <p:nvPr/>
        </p:nvSpPr>
        <p:spPr>
          <a:xfrm>
            <a:off x="8458200" y="1645920"/>
            <a:ext cx="2956255"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BUSINESS 360s — ENTITIES</a:t>
            </a:r>
          </a:p>
        </p:txBody>
      </p:sp>
      <p:sp>
        <p:nvSpPr>
          <p:cNvPr id="11" name="Right Arrow 10"/>
          <p:cNvSpPr/>
          <p:nvPr/>
        </p:nvSpPr>
        <p:spPr>
          <a:xfrm>
            <a:off x="3758183"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ight Arrow 11"/>
          <p:cNvSpPr/>
          <p:nvPr/>
        </p:nvSpPr>
        <p:spPr>
          <a:xfrm>
            <a:off x="8055864"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1956816"/>
            <a:ext cx="2926080"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 y="1956816"/>
            <a:ext cx="2926080" cy="54864"/>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941832" y="2157984"/>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88136" y="2157984"/>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ERP (FI, MM, SD, PP)</a:t>
            </a:r>
          </a:p>
        </p:txBody>
      </p:sp>
      <p:sp>
        <p:nvSpPr>
          <p:cNvPr id="17" name="Rectangle 16"/>
          <p:cNvSpPr/>
          <p:nvPr/>
        </p:nvSpPr>
        <p:spPr>
          <a:xfrm>
            <a:off x="941832" y="2542032"/>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88136" y="2542032"/>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MES</a:t>
            </a:r>
          </a:p>
        </p:txBody>
      </p:sp>
      <p:sp>
        <p:nvSpPr>
          <p:cNvPr id="19" name="Rectangle 18"/>
          <p:cNvSpPr/>
          <p:nvPr/>
        </p:nvSpPr>
        <p:spPr>
          <a:xfrm>
            <a:off x="941832" y="2926080"/>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88136" y="2926080"/>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LIMS</a:t>
            </a:r>
          </a:p>
        </p:txBody>
      </p:sp>
      <p:sp>
        <p:nvSpPr>
          <p:cNvPr id="21" name="Rectangle 20"/>
          <p:cNvSpPr/>
          <p:nvPr/>
        </p:nvSpPr>
        <p:spPr>
          <a:xfrm>
            <a:off x="941832" y="3310128"/>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88136" y="3310128"/>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Vendor Portal</a:t>
            </a:r>
          </a:p>
        </p:txBody>
      </p:sp>
      <p:sp>
        <p:nvSpPr>
          <p:cNvPr id="23" name="Rectangle 22"/>
          <p:cNvSpPr/>
          <p:nvPr/>
        </p:nvSpPr>
        <p:spPr>
          <a:xfrm>
            <a:off x="941832" y="3694176"/>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88136" y="3694176"/>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GRC</a:t>
            </a:r>
          </a:p>
        </p:txBody>
      </p:sp>
      <p:sp>
        <p:nvSpPr>
          <p:cNvPr id="25" name="Rectangle 24"/>
          <p:cNvSpPr/>
          <p:nvPr/>
        </p:nvSpPr>
        <p:spPr>
          <a:xfrm>
            <a:off x="941832" y="4078224"/>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88136" y="4078224"/>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TM</a:t>
            </a:r>
          </a:p>
        </p:txBody>
      </p:sp>
      <p:sp>
        <p:nvSpPr>
          <p:cNvPr id="27" name="Rectangle 26"/>
          <p:cNvSpPr/>
          <p:nvPr/>
        </p:nvSpPr>
        <p:spPr>
          <a:xfrm>
            <a:off x="941832" y="4462272"/>
            <a:ext cx="2596896" cy="310896"/>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88136" y="4462272"/>
            <a:ext cx="2340864" cy="310896"/>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EHS</a:t>
            </a:r>
          </a:p>
        </p:txBody>
      </p:sp>
      <p:sp>
        <p:nvSpPr>
          <p:cNvPr id="29" name="Rectangle 28"/>
          <p:cNvSpPr/>
          <p:nvPr/>
        </p:nvSpPr>
        <p:spPr>
          <a:xfrm>
            <a:off x="4160520" y="1956816"/>
            <a:ext cx="3840480" cy="32004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4416552" y="210312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Connect</a:t>
            </a:r>
          </a:p>
          <a:p>
            <a:pPr algn="l">
              <a:lnSpc>
                <a:spcPct val="118000"/>
              </a:lnSpc>
              <a:spcBef>
                <a:spcPts val="200"/>
              </a:spcBef>
              <a:spcAft>
                <a:spcPts val="400"/>
              </a:spcAft>
            </a:pPr>
            <a:r>
              <a:rPr sz="1000" b="0" i="0">
                <a:solidFill>
                  <a:srgbClr val="C4D0DC"/>
                </a:solidFill>
                <a:latin typeface="Arial"/>
              </a:rPr>
              <a:t>200+ pre-built connectors ingest data from SAP, MES, LIMS, and vendor portals—no code required.</a:t>
            </a:r>
          </a:p>
        </p:txBody>
      </p:sp>
      <p:sp>
        <p:nvSpPr>
          <p:cNvPr id="31" name="TextBox 30"/>
          <p:cNvSpPr txBox="1"/>
          <p:nvPr/>
        </p:nvSpPr>
        <p:spPr>
          <a:xfrm>
            <a:off x="4416552" y="285750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Contextualize</a:t>
            </a:r>
          </a:p>
          <a:p>
            <a:pPr algn="l">
              <a:lnSpc>
                <a:spcPct val="118000"/>
              </a:lnSpc>
              <a:spcBef>
                <a:spcPts val="200"/>
              </a:spcBef>
              <a:spcAft>
                <a:spcPts val="400"/>
              </a:spcAft>
            </a:pPr>
            <a:r>
              <a:rPr sz="1000" b="0" i="0">
                <a:solidFill>
                  <a:srgbClr val="C4D0DC"/>
                </a:solidFill>
                <a:latin typeface="Arial"/>
              </a:rPr>
              <a:t>Business entities (assets, orders, vendors, batches) are tagged and harmonized across systems.</a:t>
            </a:r>
          </a:p>
        </p:txBody>
      </p:sp>
      <p:sp>
        <p:nvSpPr>
          <p:cNvPr id="32" name="TextBox 31"/>
          <p:cNvSpPr txBox="1"/>
          <p:nvPr/>
        </p:nvSpPr>
        <p:spPr>
          <a:xfrm>
            <a:off x="4416552" y="361188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Resolve &amp; model</a:t>
            </a:r>
          </a:p>
          <a:p>
            <a:pPr algn="l">
              <a:lnSpc>
                <a:spcPct val="118000"/>
              </a:lnSpc>
              <a:spcBef>
                <a:spcPts val="200"/>
              </a:spcBef>
              <a:spcAft>
                <a:spcPts val="400"/>
              </a:spcAft>
            </a:pPr>
            <a:r>
              <a:rPr sz="1000" b="0" i="0">
                <a:solidFill>
                  <a:srgbClr val="C4D0DC"/>
                </a:solidFill>
                <a:latin typeface="Arial"/>
              </a:rPr>
              <a:t>Resolve duplicates, map relationships, and build a unified knowledge graph for root-cause and impact analysis.</a:t>
            </a:r>
          </a:p>
        </p:txBody>
      </p:sp>
      <p:sp>
        <p:nvSpPr>
          <p:cNvPr id="33" name="TextBox 32"/>
          <p:cNvSpPr txBox="1"/>
          <p:nvPr/>
        </p:nvSpPr>
        <p:spPr>
          <a:xfrm>
            <a:off x="4416552" y="436626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Govern</a:t>
            </a:r>
          </a:p>
          <a:p>
            <a:pPr algn="l">
              <a:lnSpc>
                <a:spcPct val="118000"/>
              </a:lnSpc>
              <a:spcBef>
                <a:spcPts val="200"/>
              </a:spcBef>
              <a:spcAft>
                <a:spcPts val="400"/>
              </a:spcAft>
            </a:pPr>
            <a:r>
              <a:rPr sz="1000" b="0" i="0">
                <a:solidFill>
                  <a:srgbClr val="C4D0DC"/>
                </a:solidFill>
                <a:latin typeface="Arial"/>
              </a:rPr>
              <a:t>Lineage, quality, and access controls are enforced for compliance and audit readiness.</a:t>
            </a:r>
          </a:p>
        </p:txBody>
      </p:sp>
      <p:sp>
        <p:nvSpPr>
          <p:cNvPr id="34" name="Rectangle 33"/>
          <p:cNvSpPr/>
          <p:nvPr/>
        </p:nvSpPr>
        <p:spPr>
          <a:xfrm>
            <a:off x="8458200" y="1956816"/>
            <a:ext cx="2956255"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8458200" y="1956816"/>
            <a:ext cx="2956255" cy="54864"/>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8641080" y="2121408"/>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Asset 360</a:t>
            </a:r>
          </a:p>
          <a:p>
            <a:pPr algn="l">
              <a:lnSpc>
                <a:spcPct val="105000"/>
              </a:lnSpc>
              <a:spcBef>
                <a:spcPts val="100"/>
              </a:spcBef>
              <a:spcAft>
                <a:spcPts val="400"/>
              </a:spcAft>
            </a:pPr>
            <a:r>
              <a:rPr sz="900" b="0" i="0">
                <a:solidFill>
                  <a:srgbClr val="717D89"/>
                </a:solidFill>
                <a:latin typeface="Arial"/>
              </a:rPr>
              <a:t>MES, SAP PP</a:t>
            </a:r>
          </a:p>
        </p:txBody>
      </p:sp>
      <p:sp>
        <p:nvSpPr>
          <p:cNvPr id="37" name="TextBox 36"/>
          <p:cNvSpPr txBox="1"/>
          <p:nvPr/>
        </p:nvSpPr>
        <p:spPr>
          <a:xfrm>
            <a:off x="8641080" y="2706624"/>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Inventory 360</a:t>
            </a:r>
          </a:p>
          <a:p>
            <a:pPr algn="l">
              <a:lnSpc>
                <a:spcPct val="105000"/>
              </a:lnSpc>
              <a:spcBef>
                <a:spcPts val="100"/>
              </a:spcBef>
              <a:spcAft>
                <a:spcPts val="400"/>
              </a:spcAft>
            </a:pPr>
            <a:r>
              <a:rPr sz="900" b="0" i="0">
                <a:solidFill>
                  <a:srgbClr val="717D89"/>
                </a:solidFill>
                <a:latin typeface="Arial"/>
              </a:rPr>
              <a:t>SAP MM, MES</a:t>
            </a:r>
          </a:p>
        </p:txBody>
      </p:sp>
      <p:sp>
        <p:nvSpPr>
          <p:cNvPr id="38" name="TextBox 37"/>
          <p:cNvSpPr txBox="1"/>
          <p:nvPr/>
        </p:nvSpPr>
        <p:spPr>
          <a:xfrm>
            <a:off x="8641080" y="3291840"/>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Order 360</a:t>
            </a:r>
          </a:p>
          <a:p>
            <a:pPr algn="l">
              <a:lnSpc>
                <a:spcPct val="105000"/>
              </a:lnSpc>
              <a:spcBef>
                <a:spcPts val="100"/>
              </a:spcBef>
              <a:spcAft>
                <a:spcPts val="400"/>
              </a:spcAft>
            </a:pPr>
            <a:r>
              <a:rPr sz="900" b="0" i="0">
                <a:solidFill>
                  <a:srgbClr val="717D89"/>
                </a:solidFill>
                <a:latin typeface="Arial"/>
              </a:rPr>
              <a:t>SAP SD, SAP TM</a:t>
            </a:r>
          </a:p>
        </p:txBody>
      </p:sp>
      <p:sp>
        <p:nvSpPr>
          <p:cNvPr id="39" name="TextBox 38"/>
          <p:cNvSpPr txBox="1"/>
          <p:nvPr/>
        </p:nvSpPr>
        <p:spPr>
          <a:xfrm>
            <a:off x="8641080" y="3877056"/>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Vendor 360</a:t>
            </a:r>
          </a:p>
          <a:p>
            <a:pPr algn="l">
              <a:lnSpc>
                <a:spcPct val="105000"/>
              </a:lnSpc>
              <a:spcBef>
                <a:spcPts val="100"/>
              </a:spcBef>
              <a:spcAft>
                <a:spcPts val="400"/>
              </a:spcAft>
            </a:pPr>
            <a:r>
              <a:rPr sz="900" b="0" i="0">
                <a:solidFill>
                  <a:srgbClr val="717D89"/>
                </a:solidFill>
                <a:latin typeface="Arial"/>
              </a:rPr>
              <a:t>Vendor Portal, SAP MM</a:t>
            </a:r>
          </a:p>
        </p:txBody>
      </p:sp>
      <p:sp>
        <p:nvSpPr>
          <p:cNvPr id="40" name="TextBox 39"/>
          <p:cNvSpPr txBox="1"/>
          <p:nvPr/>
        </p:nvSpPr>
        <p:spPr>
          <a:xfrm>
            <a:off x="8641080" y="4462272"/>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Quality 360</a:t>
            </a:r>
          </a:p>
          <a:p>
            <a:pPr algn="l">
              <a:lnSpc>
                <a:spcPct val="105000"/>
              </a:lnSpc>
              <a:spcBef>
                <a:spcPts val="100"/>
              </a:spcBef>
              <a:spcAft>
                <a:spcPts val="400"/>
              </a:spcAft>
            </a:pPr>
            <a:r>
              <a:rPr sz="900" b="0" i="0">
                <a:solidFill>
                  <a:srgbClr val="717D89"/>
                </a:solidFill>
                <a:latin typeface="Arial"/>
              </a:rPr>
              <a:t>LIMS, SAP GRC</a:t>
            </a:r>
          </a:p>
        </p:txBody>
      </p:sp>
      <p:sp>
        <p:nvSpPr>
          <p:cNvPr id="41" name="Rectangle 40"/>
          <p:cNvSpPr/>
          <p:nvPr/>
        </p:nvSpPr>
        <p:spPr>
          <a:xfrm>
            <a:off x="777240" y="5266944"/>
            <a:ext cx="10637215" cy="4572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Rectangle 41"/>
          <p:cNvSpPr/>
          <p:nvPr/>
        </p:nvSpPr>
        <p:spPr>
          <a:xfrm>
            <a:off x="777240" y="5266944"/>
            <a:ext cx="54864" cy="4572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960120" y="5266944"/>
            <a:ext cx="10271455" cy="457200"/>
          </a:xfrm>
          <a:prstGeom prst="rect">
            <a:avLst/>
          </a:prstGeom>
          <a:noFill/>
        </p:spPr>
        <p:txBody>
          <a:bodyPr wrap="square" lIns="0" rIns="0" tIns="0" bIns="0" anchor="ctr">
            <a:spAutoFit/>
          </a:bodyPr>
          <a:lstStyle/>
          <a:p>
            <a:pPr algn="l">
              <a:lnSpc>
                <a:spcPct val="115000"/>
              </a:lnSpc>
              <a:spcBef>
                <a:spcPts val="0"/>
              </a:spcBef>
              <a:spcAft>
                <a:spcPts val="400"/>
              </a:spcAft>
            </a:pPr>
            <a:r>
              <a:rPr sz="1050" b="0" i="0">
                <a:solidFill>
                  <a:srgbClr val="051C2C"/>
                </a:solidFill>
                <a:latin typeface="Arial"/>
              </a:rPr>
              <a:t>These 360s form the foundation of RSP’s knowledge graph, enabling causal analysis and autonomous action.</a:t>
            </a:r>
          </a:p>
        </p:txBody>
      </p:sp>
      <p:sp>
        <p:nvSpPr>
          <p:cNvPr id="44" name="TextBox 4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Enterprise 360 build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