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Rectangle 1"/>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640080"/>
            <a:ext cx="10637215" cy="365760"/>
          </a:xfrm>
          <a:prstGeom prst="rect">
            <a:avLst/>
          </a:prstGeom>
          <a:noFill/>
        </p:spPr>
        <p:txBody>
          <a:bodyPr wrap="square" lIns="0" rIns="0" tIns="0" bIns="0">
            <a:spAutoFit/>
          </a:bodyPr>
          <a:lstStyle/>
          <a:p>
            <a:r>
              <a:rPr sz="1300" b="1" i="0">
                <a:solidFill>
                  <a:srgbClr val="00A9F4"/>
                </a:solidFill>
                <a:latin typeface="Arial"/>
              </a:rPr>
              <a:t>SCIKIQ</a:t>
            </a:r>
            <a:r>
              <a:rPr sz="1300" b="1" i="0">
                <a:solidFill>
                  <a:srgbClr val="FFFFFF"/>
                </a:solidFill>
                <a:latin typeface="Arial"/>
              </a:rPr>
              <a:t>   ×   Siemens Gamesa</a:t>
            </a:r>
          </a:p>
        </p:txBody>
      </p:sp>
      <p:sp>
        <p:nvSpPr>
          <p:cNvPr id="4" name="TextBox 3"/>
          <p:cNvSpPr txBox="1"/>
          <p:nvPr/>
        </p:nvSpPr>
        <p:spPr>
          <a:xfrm>
            <a:off x="777240" y="2286000"/>
            <a:ext cx="9722815" cy="2194560"/>
          </a:xfrm>
          <a:prstGeom prst="rect">
            <a:avLst/>
          </a:prstGeom>
          <a:noFill/>
        </p:spPr>
        <p:txBody>
          <a:bodyPr wrap="square" lIns="0" rIns="0" tIns="0" bIns="0">
            <a:spAutoFit/>
          </a:bodyPr>
          <a:lstStyle/>
          <a:p>
            <a:pPr algn="l">
              <a:lnSpc>
                <a:spcPct val="108000"/>
              </a:lnSpc>
              <a:spcBef>
                <a:spcPts val="0"/>
              </a:spcBef>
              <a:spcAft>
                <a:spcPts val="400"/>
              </a:spcAft>
            </a:pPr>
            <a:r>
              <a:rPr sz="3400" b="1" i="0">
                <a:solidFill>
                  <a:srgbClr val="FFFFFF"/>
                </a:solidFill>
                <a:latin typeface="Arial"/>
              </a:rPr>
              <a:t>From turbine fleet risk to sustainable margin — with contextual AI at scale</a:t>
            </a:r>
          </a:p>
        </p:txBody>
      </p:sp>
      <p:sp>
        <p:nvSpPr>
          <p:cNvPr id="5" name="TextBox 4"/>
          <p:cNvSpPr txBox="1"/>
          <p:nvPr/>
        </p:nvSpPr>
        <p:spPr>
          <a:xfrm>
            <a:off x="777240" y="4754880"/>
            <a:ext cx="9265615" cy="91440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Contextualize every turbine, customer, and supply chain event — and turn data into profit, compliance, and competitive edge.</a:t>
            </a:r>
          </a:p>
        </p:txBody>
      </p:sp>
      <p:sp>
        <p:nvSpPr>
          <p:cNvPr id="6" name="TextBox 5"/>
          <p:cNvSpPr txBox="1"/>
          <p:nvPr/>
        </p:nvSpPr>
        <p:spPr>
          <a:xfrm>
            <a:off x="777240" y="6217920"/>
            <a:ext cx="10637215" cy="274320"/>
          </a:xfrm>
          <a:prstGeom prst="rect">
            <a:avLst/>
          </a:prstGeom>
          <a:noFill/>
        </p:spPr>
        <p:txBody>
          <a:bodyPr wrap="square" lIns="0" rIns="0" tIns="0" bIns="0">
            <a:spAutoFit/>
          </a:bodyPr>
          <a:lstStyle/>
          <a:p>
            <a:pPr algn="l">
              <a:lnSpc>
                <a:spcPct val="105000"/>
              </a:lnSpc>
              <a:spcBef>
                <a:spcPts val="0"/>
              </a:spcBef>
              <a:spcAft>
                <a:spcPts val="400"/>
              </a:spcAft>
            </a:pPr>
            <a:r>
              <a:rPr sz="1000" b="0" i="0">
                <a:solidFill>
                  <a:srgbClr val="9DA8B3"/>
                </a:solidFill>
                <a:latin typeface="Arial"/>
              </a:rPr>
              <a:t>Point of view   |   Prepared for Chief Digital Officer, Head of AI &amp; Automation, COO, CFO   |   Confidential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10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Traced end to end: one operational signal becomes a quantified revenue impact</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01</a:t>
            </a:r>
          </a:p>
          <a:p>
            <a:pPr algn="ctr">
              <a:lnSpc>
                <a:spcPct val="110000"/>
              </a:lnSpc>
              <a:spcBef>
                <a:spcPts val="200"/>
              </a:spcBef>
              <a:spcAft>
                <a:spcPts val="400"/>
              </a:spcAft>
            </a:pPr>
            <a:r>
              <a:rPr sz="1250" b="1" i="0">
                <a:solidFill>
                  <a:srgbClr val="FFFFFF"/>
                </a:solidFill>
                <a:latin typeface="Arial"/>
              </a:rPr>
              <a:t>Defects in 5.X onshore turbines emerge</a:t>
            </a:r>
          </a:p>
        </p:txBody>
      </p:sp>
      <p:sp>
        <p:nvSpPr>
          <p:cNvPr id="10" name="Right Arrow 9"/>
          <p:cNvSpPr/>
          <p:nvPr/>
        </p:nvSpPr>
        <p:spPr>
          <a:xfrm>
            <a:off x="2382469"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592781"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684221"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02</a:t>
            </a:r>
          </a:p>
          <a:p>
            <a:pPr algn="ctr">
              <a:lnSpc>
                <a:spcPct val="110000"/>
              </a:lnSpc>
              <a:spcBef>
                <a:spcPts val="200"/>
              </a:spcBef>
              <a:spcAft>
                <a:spcPts val="400"/>
              </a:spcAft>
            </a:pPr>
            <a:r>
              <a:rPr sz="1250" b="1" i="0">
                <a:solidFill>
                  <a:srgbClr val="FFFFFF"/>
                </a:solidFill>
                <a:latin typeface="Arial"/>
              </a:rPr>
              <a:t>Root cause traced to Supplier D</a:t>
            </a:r>
          </a:p>
        </p:txBody>
      </p:sp>
      <p:sp>
        <p:nvSpPr>
          <p:cNvPr id="13" name="Right Arrow 12"/>
          <p:cNvSpPr/>
          <p:nvPr/>
        </p:nvSpPr>
        <p:spPr>
          <a:xfrm>
            <a:off x="4198010"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08322"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99762"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03</a:t>
            </a:r>
          </a:p>
          <a:p>
            <a:pPr algn="ctr">
              <a:lnSpc>
                <a:spcPct val="110000"/>
              </a:lnSpc>
              <a:spcBef>
                <a:spcPts val="200"/>
              </a:spcBef>
              <a:spcAft>
                <a:spcPts val="400"/>
              </a:spcAft>
            </a:pPr>
            <a:r>
              <a:rPr sz="1250" b="1" i="0">
                <a:solidFill>
                  <a:srgbClr val="FFFFFF"/>
                </a:solidFill>
                <a:latin typeface="Arial"/>
              </a:rPr>
              <a:t>Warranty claims spike</a:t>
            </a:r>
          </a:p>
        </p:txBody>
      </p:sp>
      <p:sp>
        <p:nvSpPr>
          <p:cNvPr id="16" name="Right Arrow 15"/>
          <p:cNvSpPr/>
          <p:nvPr/>
        </p:nvSpPr>
        <p:spPr>
          <a:xfrm>
            <a:off x="6013551"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23863"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15303"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04</a:t>
            </a:r>
          </a:p>
          <a:p>
            <a:pPr algn="ctr">
              <a:lnSpc>
                <a:spcPct val="110000"/>
              </a:lnSpc>
              <a:spcBef>
                <a:spcPts val="200"/>
              </a:spcBef>
              <a:spcAft>
                <a:spcPts val="400"/>
              </a:spcAft>
            </a:pPr>
            <a:r>
              <a:rPr sz="1250" b="1" i="0">
                <a:solidFill>
                  <a:srgbClr val="FFFFFF"/>
                </a:solidFill>
                <a:latin typeface="Arial"/>
              </a:rPr>
              <a:t>Key customer at risk</a:t>
            </a:r>
          </a:p>
        </p:txBody>
      </p:sp>
      <p:sp>
        <p:nvSpPr>
          <p:cNvPr id="19" name="Right Arrow 18"/>
          <p:cNvSpPr/>
          <p:nvPr/>
        </p:nvSpPr>
        <p:spPr>
          <a:xfrm>
            <a:off x="7829092"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039404"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130844"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05</a:t>
            </a:r>
          </a:p>
          <a:p>
            <a:pPr algn="ctr">
              <a:lnSpc>
                <a:spcPct val="110000"/>
              </a:lnSpc>
              <a:spcBef>
                <a:spcPts val="200"/>
              </a:spcBef>
              <a:spcAft>
                <a:spcPts val="400"/>
              </a:spcAft>
            </a:pPr>
            <a:r>
              <a:rPr sz="1250" b="1" i="0">
                <a:solidFill>
                  <a:srgbClr val="FFFFFF"/>
                </a:solidFill>
                <a:latin typeface="Arial"/>
              </a:rPr>
              <a:t>Field service dispatches retrofit teams</a:t>
            </a:r>
          </a:p>
        </p:txBody>
      </p:sp>
      <p:sp>
        <p:nvSpPr>
          <p:cNvPr id="22" name="Right Arrow 21"/>
          <p:cNvSpPr/>
          <p:nvPr/>
        </p:nvSpPr>
        <p:spPr>
          <a:xfrm>
            <a:off x="9644634"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9854946" y="2267712"/>
            <a:ext cx="1559509" cy="100584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946386"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06</a:t>
            </a:r>
          </a:p>
          <a:p>
            <a:pPr algn="ctr">
              <a:lnSpc>
                <a:spcPct val="110000"/>
              </a:lnSpc>
              <a:spcBef>
                <a:spcPts val="200"/>
              </a:spcBef>
              <a:spcAft>
                <a:spcPts val="400"/>
              </a:spcAft>
            </a:pPr>
            <a:r>
              <a:rPr sz="1250" b="1" i="0">
                <a:solidFill>
                  <a:srgbClr val="FFFFFF"/>
                </a:solidFill>
                <a:latin typeface="Arial"/>
              </a:rPr>
              <a:t>Compliance and audit closure</a:t>
            </a:r>
          </a:p>
        </p:txBody>
      </p:sp>
      <p:sp>
        <p:nvSpPr>
          <p:cNvPr id="25" name="TextBox 24"/>
          <p:cNvSpPr txBox="1"/>
          <p:nvPr/>
        </p:nvSpPr>
        <p:spPr>
          <a:xfrm>
            <a:off x="777240" y="3685032"/>
            <a:ext cx="10637215" cy="1097280"/>
          </a:xfrm>
          <a:prstGeom prst="rect">
            <a:avLst/>
          </a:prstGeom>
          <a:noFill/>
        </p:spPr>
        <p:txBody>
          <a:bodyPr wrap="square" lIns="0" rIns="0" tIns="0" bIns="0">
            <a:spAutoFit/>
          </a:bodyPr>
          <a:lstStyle/>
          <a:p>
            <a:pPr algn="l">
              <a:lnSpc>
                <a:spcPct val="130000"/>
              </a:lnSpc>
              <a:spcBef>
                <a:spcPts val="0"/>
              </a:spcBef>
              <a:spcAft>
                <a:spcPts val="400"/>
              </a:spcAft>
            </a:pPr>
            <a:r>
              <a:rPr sz="1200" b="0" i="0">
                <a:solidFill>
                  <a:srgbClr val="051C2C"/>
                </a:solidFill>
                <a:latin typeface="Arial"/>
              </a:rPr>
              <a:t>Read left to right: 5.X onshore turbines show a spike in downtime and field incidents.</a:t>
            </a:r>
          </a:p>
          <a:p>
            <a:pPr algn="l">
              <a:lnSpc>
                <a:spcPct val="130000"/>
              </a:lnSpc>
              <a:spcBef>
                <a:spcPts val="600"/>
              </a:spcBef>
              <a:spcAft>
                <a:spcPts val="400"/>
              </a:spcAft>
            </a:pPr>
            <a:r>
              <a:rPr sz="1250" b="1" i="0">
                <a:solidFill>
                  <a:srgbClr val="D83A34"/>
                </a:solidFill>
                <a:latin typeface="Arial"/>
              </a:rPr>
              <a:t>Audit trails confirm compliance closure and regulatory reporting completed.</a:t>
            </a:r>
          </a:p>
        </p:txBody>
      </p:sp>
      <p:sp>
        <p:nvSpPr>
          <p:cNvPr id="26" name="TextBox 2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Illustrative, grounded in the company's operating model</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11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Leadership gets one live, trusted view of Siemens Gamesa — every number traceable to its cause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FLEET UPTIME</a:t>
            </a:r>
          </a:p>
          <a:p>
            <a:pPr algn="l">
              <a:lnSpc>
                <a:spcPct val="105000"/>
              </a:lnSpc>
              <a:spcBef>
                <a:spcPts val="300"/>
              </a:spcBef>
              <a:spcAft>
                <a:spcPts val="400"/>
              </a:spcAft>
            </a:pPr>
            <a:r>
              <a:rPr sz="2700" b="1" i="0">
                <a:solidFill>
                  <a:srgbClr val="051C2C"/>
                </a:solidFill>
                <a:latin typeface="Arial"/>
              </a:rPr>
              <a:t>96.3%</a:t>
            </a:r>
          </a:p>
          <a:p>
            <a:pPr algn="l">
              <a:lnSpc>
                <a:spcPct val="105000"/>
              </a:lnSpc>
              <a:spcBef>
                <a:spcPts val="0"/>
              </a:spcBef>
              <a:spcAft>
                <a:spcPts val="400"/>
              </a:spcAft>
            </a:pPr>
            <a:r>
              <a:rPr sz="1100" b="1" i="0">
                <a:solidFill>
                  <a:srgbClr val="D83A34"/>
                </a:solidFill>
                <a:latin typeface="Arial"/>
              </a:rPr>
              <a:t>▼ -1.2%</a:t>
            </a:r>
          </a:p>
        </p:txBody>
      </p:sp>
      <p:sp>
        <p:nvSpPr>
          <p:cNvPr id="11" name="Rectangle 10"/>
          <p:cNvSpPr/>
          <p:nvPr/>
        </p:nvSpPr>
        <p:spPr>
          <a:xfrm>
            <a:off x="3505123"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505123"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88003"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WARRANTY CLAIMS (YTD)</a:t>
            </a:r>
          </a:p>
          <a:p>
            <a:pPr algn="l">
              <a:lnSpc>
                <a:spcPct val="105000"/>
              </a:lnSpc>
              <a:spcBef>
                <a:spcPts val="300"/>
              </a:spcBef>
              <a:spcAft>
                <a:spcPts val="400"/>
              </a:spcAft>
            </a:pPr>
            <a:r>
              <a:rPr sz="2700" b="1" i="0">
                <a:solidFill>
                  <a:srgbClr val="051C2C"/>
                </a:solidFill>
                <a:latin typeface="Arial"/>
              </a:rPr>
              <a:t>€412M</a:t>
            </a:r>
          </a:p>
          <a:p>
            <a:pPr algn="l">
              <a:lnSpc>
                <a:spcPct val="105000"/>
              </a:lnSpc>
              <a:spcBef>
                <a:spcPts val="0"/>
              </a:spcBef>
              <a:spcAft>
                <a:spcPts val="400"/>
              </a:spcAft>
            </a:pPr>
            <a:r>
              <a:rPr sz="1100" b="1" i="0">
                <a:solidFill>
                  <a:srgbClr val="B87A12"/>
                </a:solidFill>
                <a:latin typeface="Arial"/>
              </a:rPr>
              <a:t>● +€63M</a:t>
            </a:r>
          </a:p>
        </p:txBody>
      </p:sp>
      <p:sp>
        <p:nvSpPr>
          <p:cNvPr id="14" name="Rectangle 13"/>
          <p:cNvSpPr/>
          <p:nvPr/>
        </p:nvSpPr>
        <p:spPr>
          <a:xfrm>
            <a:off x="6233007"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15887"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EBITDA MARGIN</a:t>
            </a:r>
          </a:p>
          <a:p>
            <a:pPr algn="l">
              <a:lnSpc>
                <a:spcPct val="105000"/>
              </a:lnSpc>
              <a:spcBef>
                <a:spcPts val="300"/>
              </a:spcBef>
              <a:spcAft>
                <a:spcPts val="400"/>
              </a:spcAft>
            </a:pPr>
            <a:r>
              <a:rPr sz="2700" b="1" i="0">
                <a:solidFill>
                  <a:srgbClr val="051C2C"/>
                </a:solidFill>
                <a:latin typeface="Arial"/>
              </a:rPr>
              <a:t>7.8%</a:t>
            </a:r>
          </a:p>
          <a:p>
            <a:pPr algn="l">
              <a:lnSpc>
                <a:spcPct val="105000"/>
              </a:lnSpc>
              <a:spcBef>
                <a:spcPts val="0"/>
              </a:spcBef>
              <a:spcAft>
                <a:spcPts val="400"/>
              </a:spcAft>
            </a:pPr>
            <a:r>
              <a:rPr sz="1100" b="1" i="0">
                <a:solidFill>
                  <a:srgbClr val="D83A34"/>
                </a:solidFill>
                <a:latin typeface="Arial"/>
              </a:rPr>
              <a:t>▼ -2.1%</a:t>
            </a:r>
          </a:p>
        </p:txBody>
      </p:sp>
      <p:sp>
        <p:nvSpPr>
          <p:cNvPr id="17" name="Rectangle 16"/>
          <p:cNvSpPr/>
          <p:nvPr/>
        </p:nvSpPr>
        <p:spPr>
          <a:xfrm>
            <a:off x="8960891"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960891"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3771"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SERVICE RESPONSE TIME</a:t>
            </a:r>
          </a:p>
          <a:p>
            <a:pPr algn="l">
              <a:lnSpc>
                <a:spcPct val="105000"/>
              </a:lnSpc>
              <a:spcBef>
                <a:spcPts val="300"/>
              </a:spcBef>
              <a:spcAft>
                <a:spcPts val="400"/>
              </a:spcAft>
            </a:pPr>
            <a:r>
              <a:rPr sz="2700" b="1" i="0">
                <a:solidFill>
                  <a:srgbClr val="051C2C"/>
                </a:solidFill>
                <a:latin typeface="Arial"/>
              </a:rPr>
              <a:t>36 hrs</a:t>
            </a:r>
          </a:p>
          <a:p>
            <a:pPr algn="l">
              <a:lnSpc>
                <a:spcPct val="105000"/>
              </a:lnSpc>
              <a:spcBef>
                <a:spcPts val="0"/>
              </a:spcBef>
              <a:spcAft>
                <a:spcPts val="400"/>
              </a:spcAft>
            </a:pPr>
            <a:r>
              <a:rPr sz="1100" b="1" i="0">
                <a:solidFill>
                  <a:srgbClr val="B87A12"/>
                </a:solidFill>
                <a:latin typeface="Arial"/>
              </a:rPr>
              <a:t>● +8 hrs</a:t>
            </a:r>
          </a:p>
        </p:txBody>
      </p:sp>
      <p:sp>
        <p:nvSpPr>
          <p:cNvPr id="20" name="Rectangle 19"/>
          <p:cNvSpPr/>
          <p:nvPr/>
        </p:nvSpPr>
        <p:spPr>
          <a:xfrm>
            <a:off x="777240" y="3730752"/>
            <a:ext cx="10637215" cy="1143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3730752"/>
            <a:ext cx="45720" cy="114300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 y="3867912"/>
            <a:ext cx="10180015" cy="9144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ROOT CAUSE</a:t>
            </a:r>
          </a:p>
          <a:p>
            <a:pPr algn="l">
              <a:lnSpc>
                <a:spcPct val="125000"/>
              </a:lnSpc>
              <a:spcBef>
                <a:spcPts val="200"/>
              </a:spcBef>
              <a:spcAft>
                <a:spcPts val="400"/>
              </a:spcAft>
            </a:pPr>
            <a:r>
              <a:rPr sz="1300" b="0" i="0">
                <a:solidFill>
                  <a:srgbClr val="051C2C"/>
                </a:solidFill>
                <a:latin typeface="Arial"/>
              </a:rPr>
              <a:t>Surge in warranty claims from 5.X onshore turbines due to component defects traced to Supplier D.</a:t>
            </a:r>
          </a:p>
          <a:p>
            <a:pPr algn="l">
              <a:lnSpc>
                <a:spcPct val="105000"/>
              </a:lnSpc>
              <a:spcBef>
                <a:spcPts val="400"/>
              </a:spcBef>
              <a:spcAft>
                <a:spcPts val="400"/>
              </a:spcAft>
            </a:pPr>
            <a:r>
              <a:rPr sz="1200" b="1" i="0">
                <a:solidFill>
                  <a:srgbClr val="16845B"/>
                </a:solidFill>
                <a:latin typeface="Arial"/>
              </a:rPr>
              <a:t>→ Trigger automated supplier recall and field retrofit to contain warranty exposure and recover margin.</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control tower (illustrative)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1" i="0">
                <a:solidFill>
                  <a:srgbClr val="FFFFFF"/>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Siemens Gamesa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03</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PROOF</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SCIKIQ, and why now</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1" i="0">
                <a:solidFill>
                  <a:srgbClr val="2251FF"/>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Proven at enterprise scale — recognised, deployed, and referenceable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TRACK RECORD</a:t>
            </a:r>
          </a:p>
        </p:txBody>
      </p:sp>
      <p:sp>
        <p:nvSpPr>
          <p:cNvPr id="9" name="TextBox 8"/>
          <p:cNvSpPr txBox="1"/>
          <p:nvPr/>
        </p:nvSpPr>
        <p:spPr>
          <a:xfrm>
            <a:off x="777240" y="1993392"/>
            <a:ext cx="5090007" cy="3657600"/>
          </a:xfrm>
          <a:prstGeom prst="rect">
            <a:avLst/>
          </a:prstGeom>
          <a:noFill/>
        </p:spPr>
        <p:txBody>
          <a:bodyPr wrap="square" lIns="0" rIns="0" tIns="0" bIns="0">
            <a:spAutoFit/>
          </a:bodyPr>
          <a:lstStyle/>
          <a:p>
            <a:pPr>
              <a:lnSpc>
                <a:spcPct val="120000"/>
              </a:lnSpc>
              <a:spcAft>
                <a:spcPts val="900"/>
              </a:spcAft>
            </a:pPr>
            <a:r>
              <a:rPr sz="1300" b="1" i="0">
                <a:solidFill>
                  <a:srgbClr val="2251FF"/>
                </a:solidFill>
                <a:latin typeface="Arial"/>
              </a:rPr>
              <a:t>—  </a:t>
            </a:r>
            <a:r>
              <a:rPr sz="1250" b="0" i="0">
                <a:solidFill>
                  <a:srgbClr val="051C2C"/>
                </a:solidFill>
                <a:latin typeface="Arial"/>
              </a:rPr>
              <a:t>Among the top augmented-BI platforms (Forrester)</a:t>
            </a:r>
          </a:p>
          <a:p>
            <a:pPr>
              <a:lnSpc>
                <a:spcPct val="120000"/>
              </a:lnSpc>
              <a:spcAft>
                <a:spcPts val="900"/>
              </a:spcAft>
            </a:pPr>
            <a:r>
              <a:rPr sz="1300" b="1" i="0">
                <a:solidFill>
                  <a:srgbClr val="2251FF"/>
                </a:solidFill>
                <a:latin typeface="Arial"/>
              </a:rPr>
              <a:t>—  </a:t>
            </a:r>
            <a:r>
              <a:rPr sz="1250" b="0" i="0">
                <a:solidFill>
                  <a:srgbClr val="051C2C"/>
                </a:solidFill>
                <a:latin typeface="Arial"/>
              </a:rPr>
              <a:t>NASSCOM Top-10 Deep-Tech Startup (India)</a:t>
            </a:r>
          </a:p>
          <a:p>
            <a:pPr>
              <a:lnSpc>
                <a:spcPct val="120000"/>
              </a:lnSpc>
              <a:spcAft>
                <a:spcPts val="900"/>
              </a:spcAft>
            </a:pPr>
            <a:r>
              <a:rPr sz="1300" b="1" i="0">
                <a:solidFill>
                  <a:srgbClr val="2251FF"/>
                </a:solidFill>
                <a:latin typeface="Arial"/>
              </a:rPr>
              <a:t>—  </a:t>
            </a:r>
            <a:r>
              <a:rPr sz="1250" b="0" i="0">
                <a:solidFill>
                  <a:srgbClr val="051C2C"/>
                </a:solidFill>
                <a:latin typeface="Arial"/>
              </a:rPr>
              <a:t>Featured at MWC Barcelona &amp; AWS re:Invent for GenAI</a:t>
            </a:r>
          </a:p>
          <a:p>
            <a:pPr>
              <a:lnSpc>
                <a:spcPct val="120000"/>
              </a:lnSpc>
              <a:spcAft>
                <a:spcPts val="900"/>
              </a:spcAft>
            </a:pPr>
            <a:r>
              <a:rPr sz="1300" b="1" i="0">
                <a:solidFill>
                  <a:srgbClr val="2251FF"/>
                </a:solidFill>
                <a:latin typeface="Arial"/>
              </a:rPr>
              <a:t>—  </a:t>
            </a:r>
            <a:r>
              <a:rPr sz="1250" b="0" i="0">
                <a:solidFill>
                  <a:srgbClr val="051C2C"/>
                </a:solidFill>
                <a:latin typeface="Arial"/>
              </a:rPr>
              <a:t>World's first GenAI fare-rule engine for an international airline</a:t>
            </a:r>
          </a:p>
          <a:p>
            <a:pPr>
              <a:lnSpc>
                <a:spcPct val="120000"/>
              </a:lnSpc>
              <a:spcAft>
                <a:spcPts val="900"/>
              </a:spcAft>
            </a:pPr>
            <a:r>
              <a:rPr sz="1300" b="1" i="0">
                <a:solidFill>
                  <a:srgbClr val="2251FF"/>
                </a:solidFill>
                <a:latin typeface="Arial"/>
              </a:rPr>
              <a:t>—  </a:t>
            </a:r>
            <a:r>
              <a:rPr sz="1250" b="0" i="0">
                <a:solidFill>
                  <a:srgbClr val="051C2C"/>
                </a:solidFill>
                <a:latin typeface="Arial"/>
              </a:rPr>
              <a:t>Powers a global logistics &amp; supply-chain leader</a:t>
            </a:r>
          </a:p>
          <a:p>
            <a:pPr>
              <a:lnSpc>
                <a:spcPct val="120000"/>
              </a:lnSpc>
              <a:spcAft>
                <a:spcPts val="900"/>
              </a:spcAft>
            </a:pPr>
            <a:r>
              <a:rPr sz="1300" b="1" i="0">
                <a:solidFill>
                  <a:srgbClr val="2251FF"/>
                </a:solidFill>
                <a:latin typeface="Arial"/>
              </a:rPr>
              <a:t>—  </a:t>
            </a:r>
            <a:r>
              <a:rPr sz="1250" b="0" i="0">
                <a:solidFill>
                  <a:srgbClr val="051C2C"/>
                </a:solidFill>
                <a:latin typeface="Arial"/>
              </a:rPr>
              <a:t>200+ pre-built connectors · India · USA · UAE</a:t>
            </a:r>
          </a:p>
        </p:txBody>
      </p:sp>
      <p:sp>
        <p:nvSpPr>
          <p:cNvPr id="10" name="TextBox 9"/>
          <p:cNvSpPr txBox="1"/>
          <p:nvPr/>
        </p:nvSpPr>
        <p:spPr>
          <a:xfrm>
            <a:off x="6324447"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WHY NOT THE ALTERNATIVES</a:t>
            </a:r>
          </a:p>
        </p:txBody>
      </p:sp>
      <p:sp>
        <p:nvSpPr>
          <p:cNvPr id="11" name="TextBox 10"/>
          <p:cNvSpPr txBox="1"/>
          <p:nvPr/>
        </p:nvSpPr>
        <p:spPr>
          <a:xfrm>
            <a:off x="6324447" y="1993392"/>
            <a:ext cx="5090007" cy="3657600"/>
          </a:xfrm>
          <a:prstGeom prst="rect">
            <a:avLst/>
          </a:prstGeom>
          <a:noFill/>
        </p:spPr>
        <p:txBody>
          <a:bodyPr wrap="square" lIns="0" rIns="0" tIns="0" bIns="0">
            <a:spAutoFit/>
          </a:bodyPr>
          <a:lstStyle/>
          <a:p/>
          <a:p>
            <a:pPr algn="l">
              <a:lnSpc>
                <a:spcPct val="105000"/>
              </a:lnSpc>
              <a:spcBef>
                <a:spcPts val="800"/>
              </a:spcBef>
              <a:spcAft>
                <a:spcPts val="100"/>
              </a:spcAft>
            </a:pPr>
            <a:r>
              <a:rPr sz="1250" b="1" i="0">
                <a:solidFill>
                  <a:srgbClr val="051C2C"/>
                </a:solidFill>
                <a:latin typeface="Arial"/>
              </a:rPr>
              <a:t>vs. building it yourself</a:t>
            </a:r>
          </a:p>
          <a:p>
            <a:pPr algn="l">
              <a:lnSpc>
                <a:spcPct val="120000"/>
              </a:lnSpc>
              <a:spcBef>
                <a:spcPts val="0"/>
              </a:spcBef>
              <a:spcAft>
                <a:spcPts val="400"/>
              </a:spcAft>
            </a:pPr>
            <a:r>
              <a:rPr sz="1100" b="0" i="0">
                <a:solidFill>
                  <a:srgbClr val="717D89"/>
                </a:solidFill>
                <a:latin typeface="Arial"/>
              </a:rPr>
              <a:t>SCIKIQ delivers a unified, AI-ready data fabric in under 6 months — 85% faster than custom builds, with 60% lower total cost and proven wind-industry connectors.</a:t>
            </a:r>
          </a:p>
          <a:p>
            <a:pPr algn="l">
              <a:lnSpc>
                <a:spcPct val="105000"/>
              </a:lnSpc>
              <a:spcBef>
                <a:spcPts val="800"/>
              </a:spcBef>
              <a:spcAft>
                <a:spcPts val="100"/>
              </a:spcAft>
            </a:pPr>
            <a:r>
              <a:rPr sz="1250" b="1" i="0">
                <a:solidFill>
                  <a:srgbClr val="051C2C"/>
                </a:solidFill>
                <a:latin typeface="Arial"/>
              </a:rPr>
              <a:t>vs. point tools / BI dashboards</a:t>
            </a:r>
          </a:p>
          <a:p>
            <a:pPr algn="l">
              <a:lnSpc>
                <a:spcPct val="120000"/>
              </a:lnSpc>
              <a:spcBef>
                <a:spcPts val="0"/>
              </a:spcBef>
              <a:spcAft>
                <a:spcPts val="400"/>
              </a:spcAft>
            </a:pPr>
            <a:r>
              <a:rPr sz="1100" b="0" i="0">
                <a:solidFill>
                  <a:srgbClr val="717D89"/>
                </a:solidFill>
                <a:latin typeface="Arial"/>
              </a:rPr>
              <a:t>Goes beyond reporting: SCIKIQ contextualizes data, models causality, and closes the loop with autonomous agents — not just dashboards.</a:t>
            </a:r>
          </a:p>
          <a:p>
            <a:pPr algn="l">
              <a:lnSpc>
                <a:spcPct val="105000"/>
              </a:lnSpc>
              <a:spcBef>
                <a:spcPts val="800"/>
              </a:spcBef>
              <a:spcAft>
                <a:spcPts val="100"/>
              </a:spcAft>
            </a:pPr>
            <a:r>
              <a:rPr sz="1250" b="1" i="0">
                <a:solidFill>
                  <a:srgbClr val="051C2C"/>
                </a:solidFill>
                <a:latin typeface="Arial"/>
              </a:rPr>
              <a:t>vs. generic data fabric / lake</a:t>
            </a:r>
          </a:p>
          <a:p>
            <a:pPr algn="l">
              <a:lnSpc>
                <a:spcPct val="120000"/>
              </a:lnSpc>
              <a:spcBef>
                <a:spcPts val="0"/>
              </a:spcBef>
              <a:spcAft>
                <a:spcPts val="400"/>
              </a:spcAft>
            </a:pPr>
            <a:r>
              <a:rPr sz="1100" b="0" i="0">
                <a:solidFill>
                  <a:srgbClr val="717D89"/>
                </a:solidFill>
                <a:latin typeface="Arial"/>
              </a:rPr>
              <a:t>Purpose-built for asset-heavy, regulated industries: pre-built wind energy 360s, knowledge graph, and compliance lineage out of the box.</a:t>
            </a:r>
          </a:p>
          <a:p>
            <a:pPr algn="l">
              <a:lnSpc>
                <a:spcPct val="105000"/>
              </a:lnSpc>
              <a:spcBef>
                <a:spcPts val="800"/>
              </a:spcBef>
              <a:spcAft>
                <a:spcPts val="100"/>
              </a:spcAft>
            </a:pPr>
            <a:r>
              <a:rPr sz="1250" b="1" i="0">
                <a:solidFill>
                  <a:srgbClr val="051C2C"/>
                </a:solidFill>
                <a:latin typeface="Arial"/>
              </a:rPr>
              <a:t>vs. raw LLMs/chatbots</a:t>
            </a:r>
          </a:p>
          <a:p>
            <a:pPr algn="l">
              <a:lnSpc>
                <a:spcPct val="120000"/>
              </a:lnSpc>
              <a:spcBef>
                <a:spcPts val="0"/>
              </a:spcBef>
              <a:spcAft>
                <a:spcPts val="400"/>
              </a:spcAft>
            </a:pPr>
            <a:r>
              <a:rPr sz="1100" b="0" i="0">
                <a:solidFill>
                  <a:srgbClr val="717D89"/>
                </a:solidFill>
                <a:latin typeface="Arial"/>
              </a:rPr>
              <a:t>Every answer is grounded in Siemens Gamesa's real data, with full lineage, explainability, and compliance — not hallucinated summaries.</a:t>
            </a:r>
          </a:p>
        </p:txBody>
      </p:sp>
      <p:sp>
        <p:nvSpPr>
          <p:cNvPr id="12" name="TextBox 11"/>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Forrester; NASSCOM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1" i="0">
                <a:solidFill>
                  <a:srgbClr val="FFFFFF"/>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Siemens Gamesa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04</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VALUE</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Where it pays off across the business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1" i="0">
                <a:solidFill>
                  <a:srgbClr val="2251FF"/>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same context layer pays off in every function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COO, SERVICE   ·   Asset 360, Service 360</a:t>
            </a:r>
          </a:p>
          <a:p>
            <a:pPr algn="l">
              <a:lnSpc>
                <a:spcPct val="110000"/>
              </a:lnSpc>
              <a:spcBef>
                <a:spcPts val="200"/>
              </a:spcBef>
              <a:spcAft>
                <a:spcPts val="400"/>
              </a:spcAft>
            </a:pPr>
            <a:r>
              <a:rPr sz="1300" b="1" i="0">
                <a:solidFill>
                  <a:srgbClr val="051C2C"/>
                </a:solidFill>
                <a:latin typeface="Arial"/>
              </a:rPr>
              <a:t>Reduce downtime and incident backlog across the onshore fleet</a:t>
            </a:r>
          </a:p>
          <a:p>
            <a:pPr algn="l">
              <a:lnSpc>
                <a:spcPct val="118000"/>
              </a:lnSpc>
              <a:spcBef>
                <a:spcPts val="300"/>
              </a:spcBef>
              <a:spcAft>
                <a:spcPts val="400"/>
              </a:spcAft>
            </a:pPr>
            <a:r>
              <a:rPr sz="1000" b="0" i="0">
                <a:solidFill>
                  <a:srgbClr val="717D89"/>
                </a:solidFill>
                <a:latin typeface="Arial"/>
              </a:rPr>
              <a:t>Unify SCADA, ServiceNow, and inventory data to optimize field ops, accelerate repairs, and boost fleet uptime.</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11" name="Rectangle 10"/>
          <p:cNvSpPr/>
          <p:nvPr/>
        </p:nvSpPr>
        <p:spPr>
          <a:xfrm>
            <a:off x="4414418"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14418"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97298"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CFO, FINANCE   ·   Finance 360, Vendor 360</a:t>
            </a:r>
          </a:p>
          <a:p>
            <a:pPr algn="l">
              <a:lnSpc>
                <a:spcPct val="110000"/>
              </a:lnSpc>
              <a:spcBef>
                <a:spcPts val="200"/>
              </a:spcBef>
              <a:spcAft>
                <a:spcPts val="400"/>
              </a:spcAft>
            </a:pPr>
            <a:r>
              <a:rPr sz="1300" b="1" i="0">
                <a:solidFill>
                  <a:srgbClr val="051C2C"/>
                </a:solidFill>
                <a:latin typeface="Arial"/>
              </a:rPr>
              <a:t>Contain warranty reserve growth and protect EBITDA margin</a:t>
            </a:r>
          </a:p>
          <a:p>
            <a:pPr algn="l">
              <a:lnSpc>
                <a:spcPct val="118000"/>
              </a:lnSpc>
              <a:spcBef>
                <a:spcPts val="300"/>
              </a:spcBef>
              <a:spcAft>
                <a:spcPts val="400"/>
              </a:spcAft>
            </a:pPr>
            <a:r>
              <a:rPr sz="1000" b="0" i="0">
                <a:solidFill>
                  <a:srgbClr val="717D89"/>
                </a:solidFill>
                <a:latin typeface="Arial"/>
              </a:rPr>
              <a:t>Trace warranty claims to root causes, model financial exposure, and automate supplier cost recovery.</a:t>
            </a:r>
          </a:p>
          <a:p>
            <a:pPr algn="l">
              <a:lnSpc>
                <a:spcPct val="105000"/>
              </a:lnSpc>
              <a:spcBef>
                <a:spcPts val="400"/>
              </a:spcBef>
              <a:spcAft>
                <a:spcPts val="400"/>
              </a:spcAft>
            </a:pPr>
            <a:r>
              <a:rPr sz="850" b="1" i="0">
                <a:solidFill>
                  <a:srgbClr val="1F8B7F"/>
                </a:solidFill>
                <a:latin typeface="Arial"/>
              </a:rPr>
              <a:t>Pillars: 1 Enterprise 360 · 2 Knowledge Graph · 3 AI Copilot · 4 Agent Factory</a:t>
            </a:r>
          </a:p>
        </p:txBody>
      </p:sp>
      <p:sp>
        <p:nvSpPr>
          <p:cNvPr id="14" name="Rectangle 13"/>
          <p:cNvSpPr/>
          <p:nvPr/>
        </p:nvSpPr>
        <p:spPr>
          <a:xfrm>
            <a:off x="8051596"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8051596"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34476"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HEAD OF QUALITY   ·   Vendor 360</a:t>
            </a:r>
          </a:p>
          <a:p>
            <a:pPr algn="l">
              <a:lnSpc>
                <a:spcPct val="110000"/>
              </a:lnSpc>
              <a:spcBef>
                <a:spcPts val="200"/>
              </a:spcBef>
              <a:spcAft>
                <a:spcPts val="400"/>
              </a:spcAft>
            </a:pPr>
            <a:r>
              <a:rPr sz="1300" b="1" i="0">
                <a:solidFill>
                  <a:srgbClr val="051C2C"/>
                </a:solidFill>
                <a:latin typeface="Arial"/>
              </a:rPr>
              <a:t>Proactively manage supplier risk and compliance</a:t>
            </a:r>
          </a:p>
          <a:p>
            <a:pPr algn="l">
              <a:lnSpc>
                <a:spcPct val="118000"/>
              </a:lnSpc>
              <a:spcBef>
                <a:spcPts val="300"/>
              </a:spcBef>
              <a:spcAft>
                <a:spcPts val="400"/>
              </a:spcAft>
            </a:pPr>
            <a:r>
              <a:rPr sz="1000" b="0" i="0">
                <a:solidFill>
                  <a:srgbClr val="717D89"/>
                </a:solidFill>
                <a:latin typeface="Arial"/>
              </a:rPr>
              <a:t>Map supplier quality, audit trails, and incident propagation to surface risks before they hit margin or compliance.</a:t>
            </a:r>
          </a:p>
          <a:p>
            <a:pPr algn="l">
              <a:lnSpc>
                <a:spcPct val="105000"/>
              </a:lnSpc>
              <a:spcBef>
                <a:spcPts val="400"/>
              </a:spcBef>
              <a:spcAft>
                <a:spcPts val="400"/>
              </a:spcAft>
            </a:pPr>
            <a:r>
              <a:rPr sz="850" b="1" i="0">
                <a:solidFill>
                  <a:srgbClr val="1F8B7F"/>
                </a:solidFill>
                <a:latin typeface="Arial"/>
              </a:rPr>
              <a:t>Pillars: 1 Enterprise 360 · 2 Knowledge Graph · 3 AI Copilot</a:t>
            </a:r>
          </a:p>
        </p:txBody>
      </p:sp>
      <p:sp>
        <p:nvSpPr>
          <p:cNvPr id="17" name="Rectangle 16"/>
          <p:cNvSpPr/>
          <p:nvPr/>
        </p:nvSpPr>
        <p:spPr>
          <a:xfrm>
            <a:off x="777240"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0120"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HEAD OF OFFSHORE   ·   Asset 360, Customer 360</a:t>
            </a:r>
          </a:p>
          <a:p>
            <a:pPr algn="l">
              <a:lnSpc>
                <a:spcPct val="110000"/>
              </a:lnSpc>
              <a:spcBef>
                <a:spcPts val="200"/>
              </a:spcBef>
              <a:spcAft>
                <a:spcPts val="400"/>
              </a:spcAft>
            </a:pPr>
            <a:r>
              <a:rPr sz="1300" b="1" i="0">
                <a:solidFill>
                  <a:srgbClr val="051C2C"/>
                </a:solidFill>
                <a:latin typeface="Arial"/>
              </a:rPr>
              <a:t>Accelerate new turbine launches and contract wins</a:t>
            </a:r>
          </a:p>
          <a:p>
            <a:pPr algn="l">
              <a:lnSpc>
                <a:spcPct val="118000"/>
              </a:lnSpc>
              <a:spcBef>
                <a:spcPts val="300"/>
              </a:spcBef>
              <a:spcAft>
                <a:spcPts val="400"/>
              </a:spcAft>
            </a:pPr>
            <a:r>
              <a:rPr sz="1000" b="0" i="0">
                <a:solidFill>
                  <a:srgbClr val="717D89"/>
                </a:solidFill>
                <a:latin typeface="Arial"/>
              </a:rPr>
              <a:t>Leverage Asset and Customer 360s to demonstrate reliability, differentiate bids, and speed time-to-market.</a:t>
            </a:r>
          </a:p>
          <a:p>
            <a:pPr algn="l">
              <a:lnSpc>
                <a:spcPct val="105000"/>
              </a:lnSpc>
              <a:spcBef>
                <a:spcPts val="400"/>
              </a:spcBef>
              <a:spcAft>
                <a:spcPts val="400"/>
              </a:spcAft>
            </a:pPr>
            <a:r>
              <a:rPr sz="850" b="1" i="0">
                <a:solidFill>
                  <a:srgbClr val="1F8B7F"/>
                </a:solidFill>
                <a:latin typeface="Arial"/>
              </a:rPr>
              <a:t>Pillars: 1 Enterprise 360 · 3 AI Copilot</a:t>
            </a:r>
          </a:p>
        </p:txBody>
      </p:sp>
      <p:sp>
        <p:nvSpPr>
          <p:cNvPr id="20" name="Rectangle 19"/>
          <p:cNvSpPr/>
          <p:nvPr/>
        </p:nvSpPr>
        <p:spPr>
          <a:xfrm>
            <a:off x="4414418"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414418"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7298"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CHIEF COMPLIANCE OFFICER   ·   Vendor 360, Service 360</a:t>
            </a:r>
          </a:p>
          <a:p>
            <a:pPr algn="l">
              <a:lnSpc>
                <a:spcPct val="110000"/>
              </a:lnSpc>
              <a:spcBef>
                <a:spcPts val="200"/>
              </a:spcBef>
              <a:spcAft>
                <a:spcPts val="400"/>
              </a:spcAft>
            </a:pPr>
            <a:r>
              <a:rPr sz="1300" b="1" i="0">
                <a:solidFill>
                  <a:srgbClr val="051C2C"/>
                </a:solidFill>
                <a:latin typeface="Arial"/>
              </a:rPr>
              <a:t>Automate audit trails and regulatory reporting</a:t>
            </a:r>
          </a:p>
          <a:p>
            <a:pPr algn="l">
              <a:lnSpc>
                <a:spcPct val="118000"/>
              </a:lnSpc>
              <a:spcBef>
                <a:spcPts val="300"/>
              </a:spcBef>
              <a:spcAft>
                <a:spcPts val="400"/>
              </a:spcAft>
            </a:pPr>
            <a:r>
              <a:rPr sz="1000" b="0" i="0">
                <a:solidFill>
                  <a:srgbClr val="717D89"/>
                </a:solidFill>
                <a:latin typeface="Arial"/>
              </a:rPr>
              <a:t>Ensure every supplier action, incident, and recall is fully auditable and regulatory filings are never missed.</a:t>
            </a:r>
          </a:p>
          <a:p>
            <a:pPr algn="l">
              <a:lnSpc>
                <a:spcPct val="105000"/>
              </a:lnSpc>
              <a:spcBef>
                <a:spcPts val="400"/>
              </a:spcBef>
              <a:spcAft>
                <a:spcPts val="400"/>
              </a:spcAft>
            </a:pPr>
            <a:r>
              <a:rPr sz="850" b="1" i="0">
                <a:solidFill>
                  <a:srgbClr val="1F8B7F"/>
                </a:solidFill>
                <a:latin typeface="Arial"/>
              </a:rPr>
              <a:t>Pillars: 2 Knowledge Graph · 4 Agent Factory</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16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Siemens Gamesa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05</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PLAN</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Stakeholders, ambition, and the 90-day path</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Five personas own the decision — here is what moves each</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564315"/>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1673352"/>
            <a:ext cx="210312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PERSONA</a:t>
            </a:r>
          </a:p>
        </p:txBody>
      </p:sp>
      <p:sp>
        <p:nvSpPr>
          <p:cNvPr id="10" name="TextBox 9"/>
          <p:cNvSpPr txBox="1"/>
          <p:nvPr/>
        </p:nvSpPr>
        <p:spPr>
          <a:xfrm>
            <a:off x="3246120" y="1673352"/>
            <a:ext cx="224028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DECISION THEY OWN</a:t>
            </a:r>
          </a:p>
        </p:txBody>
      </p:sp>
      <p:sp>
        <p:nvSpPr>
          <p:cNvPr id="11" name="TextBox 10"/>
          <p:cNvSpPr txBox="1"/>
          <p:nvPr/>
        </p:nvSpPr>
        <p:spPr>
          <a:xfrm>
            <a:off x="5715000" y="1673352"/>
            <a:ext cx="4465015"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WHAT MOVES THEM</a:t>
            </a:r>
          </a:p>
        </p:txBody>
      </p:sp>
      <p:sp>
        <p:nvSpPr>
          <p:cNvPr id="12" name="TextBox 11"/>
          <p:cNvSpPr txBox="1"/>
          <p:nvPr/>
        </p:nvSpPr>
        <p:spPr>
          <a:xfrm>
            <a:off x="10408615" y="1673352"/>
            <a:ext cx="914400" cy="564315"/>
          </a:xfrm>
          <a:prstGeom prst="rect">
            <a:avLst/>
          </a:prstGeom>
          <a:noFill/>
        </p:spPr>
        <p:txBody>
          <a:bodyPr wrap="square" lIns="0" rIns="0" tIns="0" bIns="0" anchor="ctr">
            <a:spAutoFit/>
          </a:bodyPr>
          <a:lstStyle/>
          <a:p>
            <a:pPr algn="ctr">
              <a:lnSpc>
                <a:spcPct val="105000"/>
              </a:lnSpc>
              <a:spcBef>
                <a:spcPts val="0"/>
              </a:spcBef>
              <a:spcAft>
                <a:spcPts val="400"/>
              </a:spcAft>
            </a:pPr>
            <a:r>
              <a:rPr sz="1000" b="1" i="0">
                <a:solidFill>
                  <a:srgbClr val="FFFFFF"/>
                </a:solidFill>
                <a:latin typeface="Arial"/>
              </a:rPr>
              <a:t>ENGAGE</a:t>
            </a:r>
          </a:p>
        </p:txBody>
      </p:sp>
      <p:sp>
        <p:nvSpPr>
          <p:cNvPr id="13" name="Rectangle 12"/>
          <p:cNvSpPr/>
          <p:nvPr/>
        </p:nvSpPr>
        <p:spPr>
          <a:xfrm>
            <a:off x="777240" y="2237667"/>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14" name="Connector 13"/>
          <p:cNvCxnSpPr/>
          <p:nvPr/>
        </p:nvCxnSpPr>
        <p:spPr>
          <a:xfrm>
            <a:off x="777240" y="2237667"/>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914400" y="2237667"/>
            <a:ext cx="2103120" cy="564315"/>
          </a:xfrm>
          <a:prstGeom prst="rect">
            <a:avLst/>
          </a:prstGeom>
          <a:noFill/>
        </p:spPr>
        <p:txBody>
          <a:bodyPr wrap="square" lIns="0" rIns="0" tIns="0" bIns="0" anchor="ctr">
            <a:spAutoFit/>
          </a:bodyPr>
          <a:lstStyle/>
          <a:p>
            <a:r>
              <a:rPr sz="1150" b="1" i="0">
                <a:solidFill>
                  <a:srgbClr val="051C2C"/>
                </a:solidFill>
                <a:latin typeface="Arial"/>
              </a:rPr>
              <a:t>Chief Digital Officer</a:t>
            </a:r>
          </a:p>
          <a:p>
            <a:pPr algn="l">
              <a:lnSpc>
                <a:spcPct val="105000"/>
              </a:lnSpc>
              <a:spcBef>
                <a:spcPts val="100"/>
              </a:spcBef>
              <a:spcAft>
                <a:spcPts val="400"/>
              </a:spcAft>
            </a:pPr>
            <a:r>
              <a:rPr sz="800" b="1" i="0">
                <a:solidFill>
                  <a:srgbClr val="2251FF"/>
                </a:solidFill>
                <a:latin typeface="Arial"/>
              </a:rPr>
              <a:t>CHAMPION</a:t>
            </a:r>
          </a:p>
        </p:txBody>
      </p:sp>
      <p:sp>
        <p:nvSpPr>
          <p:cNvPr id="16" name="TextBox 15"/>
          <p:cNvSpPr txBox="1"/>
          <p:nvPr/>
        </p:nvSpPr>
        <p:spPr>
          <a:xfrm>
            <a:off x="3246120" y="2237667"/>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Accelerating digital transformation and AI-dri</a:t>
            </a:r>
          </a:p>
        </p:txBody>
      </p:sp>
      <p:sp>
        <p:nvSpPr>
          <p:cNvPr id="17" name="TextBox 16"/>
          <p:cNvSpPr txBox="1"/>
          <p:nvPr/>
        </p:nvSpPr>
        <p:spPr>
          <a:xfrm>
            <a:off x="5715000" y="2237667"/>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unifies siloed engineering, field, and supply chain data into actionable, AI-ready products — enabling Siemens Gamesa to lead in data-driven reliability and margin.”</a:t>
            </a:r>
          </a:p>
        </p:txBody>
      </p:sp>
      <p:sp>
        <p:nvSpPr>
          <p:cNvPr id="18" name="TextBox 17"/>
          <p:cNvSpPr txBox="1"/>
          <p:nvPr/>
        </p:nvSpPr>
        <p:spPr>
          <a:xfrm>
            <a:off x="10394899" y="2364377"/>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19" name="TextBox 18"/>
          <p:cNvSpPr txBox="1"/>
          <p:nvPr/>
        </p:nvSpPr>
        <p:spPr>
          <a:xfrm>
            <a:off x="10797235" y="2237667"/>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20" name="Connector 19"/>
          <p:cNvCxnSpPr/>
          <p:nvPr/>
        </p:nvCxnSpPr>
        <p:spPr>
          <a:xfrm>
            <a:off x="777240" y="2801982"/>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14400" y="2801982"/>
            <a:ext cx="2103120" cy="564315"/>
          </a:xfrm>
          <a:prstGeom prst="rect">
            <a:avLst/>
          </a:prstGeom>
          <a:noFill/>
        </p:spPr>
        <p:txBody>
          <a:bodyPr wrap="square" lIns="0" rIns="0" tIns="0" bIns="0" anchor="ctr">
            <a:spAutoFit/>
          </a:bodyPr>
          <a:lstStyle/>
          <a:p>
            <a:r>
              <a:rPr sz="1150" b="1" i="0">
                <a:solidFill>
                  <a:srgbClr val="051C2C"/>
                </a:solidFill>
                <a:latin typeface="Arial"/>
              </a:rPr>
              <a:t>Chief Financial Officer</a:t>
            </a:r>
          </a:p>
          <a:p>
            <a:pPr algn="l">
              <a:lnSpc>
                <a:spcPct val="105000"/>
              </a:lnSpc>
              <a:spcBef>
                <a:spcPts val="100"/>
              </a:spcBef>
              <a:spcAft>
                <a:spcPts val="400"/>
              </a:spcAft>
            </a:pPr>
            <a:r>
              <a:rPr sz="800" b="1" i="0">
                <a:solidFill>
                  <a:srgbClr val="2251FF"/>
                </a:solidFill>
                <a:latin typeface="Arial"/>
              </a:rPr>
              <a:t>ECONOMIC BUYER</a:t>
            </a:r>
          </a:p>
        </p:txBody>
      </p:sp>
      <p:sp>
        <p:nvSpPr>
          <p:cNvPr id="22" name="TextBox 21"/>
          <p:cNvSpPr txBox="1"/>
          <p:nvPr/>
        </p:nvSpPr>
        <p:spPr>
          <a:xfrm>
            <a:off x="3246120" y="2801982"/>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Restoring profitability, controlling warranty </a:t>
            </a:r>
          </a:p>
        </p:txBody>
      </p:sp>
      <p:sp>
        <p:nvSpPr>
          <p:cNvPr id="23" name="TextBox 22"/>
          <p:cNvSpPr txBox="1"/>
          <p:nvPr/>
        </p:nvSpPr>
        <p:spPr>
          <a:xfrm>
            <a:off x="5715000" y="2801982"/>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delivers 70% lower data-prep and integration costs, and 5x faster time-to-insight for margin and warranty risk management.”</a:t>
            </a:r>
          </a:p>
        </p:txBody>
      </p:sp>
      <p:sp>
        <p:nvSpPr>
          <p:cNvPr id="24" name="TextBox 23"/>
          <p:cNvSpPr txBox="1"/>
          <p:nvPr/>
        </p:nvSpPr>
        <p:spPr>
          <a:xfrm>
            <a:off x="10394899" y="2928692"/>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25" name="TextBox 24"/>
          <p:cNvSpPr txBox="1"/>
          <p:nvPr/>
        </p:nvSpPr>
        <p:spPr>
          <a:xfrm>
            <a:off x="10797235" y="2801982"/>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26" name="Rectangle 25"/>
          <p:cNvSpPr/>
          <p:nvPr/>
        </p:nvSpPr>
        <p:spPr>
          <a:xfrm>
            <a:off x="777240" y="3366298"/>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7" name="Connector 26"/>
          <p:cNvCxnSpPr/>
          <p:nvPr/>
        </p:nvCxnSpPr>
        <p:spPr>
          <a:xfrm>
            <a:off x="777240" y="3366298"/>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14400" y="3366298"/>
            <a:ext cx="2103120" cy="564315"/>
          </a:xfrm>
          <a:prstGeom prst="rect">
            <a:avLst/>
          </a:prstGeom>
          <a:noFill/>
        </p:spPr>
        <p:txBody>
          <a:bodyPr wrap="square" lIns="0" rIns="0" tIns="0" bIns="0" anchor="ctr">
            <a:spAutoFit/>
          </a:bodyPr>
          <a:lstStyle/>
          <a:p>
            <a:r>
              <a:rPr sz="1150" b="1" i="0">
                <a:solidFill>
                  <a:srgbClr val="051C2C"/>
                </a:solidFill>
                <a:latin typeface="Arial"/>
              </a:rPr>
              <a:t>Head of Onshore Business Unit</a:t>
            </a:r>
          </a:p>
          <a:p>
            <a:pPr algn="l">
              <a:lnSpc>
                <a:spcPct val="105000"/>
              </a:lnSpc>
              <a:spcBef>
                <a:spcPts val="100"/>
              </a:spcBef>
              <a:spcAft>
                <a:spcPts val="400"/>
              </a:spcAft>
            </a:pPr>
            <a:r>
              <a:rPr sz="800" b="1" i="0">
                <a:solidFill>
                  <a:srgbClr val="2251FF"/>
                </a:solidFill>
                <a:latin typeface="Arial"/>
              </a:rPr>
              <a:t>USER/CHAMPION</a:t>
            </a:r>
          </a:p>
        </p:txBody>
      </p:sp>
      <p:sp>
        <p:nvSpPr>
          <p:cNvPr id="29" name="TextBox 28"/>
          <p:cNvSpPr txBox="1"/>
          <p:nvPr/>
        </p:nvSpPr>
        <p:spPr>
          <a:xfrm>
            <a:off x="3246120" y="3366298"/>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Adoption &amp; outcomes</a:t>
            </a:r>
          </a:p>
        </p:txBody>
      </p:sp>
      <p:sp>
        <p:nvSpPr>
          <p:cNvPr id="30" name="TextBox 29"/>
          <p:cNvSpPr txBox="1"/>
          <p:nvPr/>
        </p:nvSpPr>
        <p:spPr>
          <a:xfrm>
            <a:off x="5715000" y="3366298"/>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enables real-time root-cause analysis and proactive field interventions to protect customer trust and market share.”</a:t>
            </a:r>
          </a:p>
        </p:txBody>
      </p:sp>
      <p:sp>
        <p:nvSpPr>
          <p:cNvPr id="31" name="TextBox 30"/>
          <p:cNvSpPr txBox="1"/>
          <p:nvPr/>
        </p:nvSpPr>
        <p:spPr>
          <a:xfrm>
            <a:off x="10394899" y="349300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2" name="TextBox 31"/>
          <p:cNvSpPr txBox="1"/>
          <p:nvPr/>
        </p:nvSpPr>
        <p:spPr>
          <a:xfrm>
            <a:off x="10797235" y="3366298"/>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33" name="Connector 32"/>
          <p:cNvCxnSpPr/>
          <p:nvPr/>
        </p:nvCxnSpPr>
        <p:spPr>
          <a:xfrm>
            <a:off x="777240" y="3930613"/>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914400" y="3930613"/>
            <a:ext cx="2103120" cy="564315"/>
          </a:xfrm>
          <a:prstGeom prst="rect">
            <a:avLst/>
          </a:prstGeom>
          <a:noFill/>
        </p:spPr>
        <p:txBody>
          <a:bodyPr wrap="square" lIns="0" rIns="0" tIns="0" bIns="0" anchor="ctr">
            <a:spAutoFit/>
          </a:bodyPr>
          <a:lstStyle/>
          <a:p>
            <a:r>
              <a:rPr sz="1150" b="1" i="0">
                <a:solidFill>
                  <a:srgbClr val="051C2C"/>
                </a:solidFill>
                <a:latin typeface="Arial"/>
              </a:rPr>
              <a:t>Chief Information Officer</a:t>
            </a:r>
          </a:p>
          <a:p>
            <a:pPr algn="l">
              <a:lnSpc>
                <a:spcPct val="105000"/>
              </a:lnSpc>
              <a:spcBef>
                <a:spcPts val="100"/>
              </a:spcBef>
              <a:spcAft>
                <a:spcPts val="400"/>
              </a:spcAft>
            </a:pPr>
            <a:r>
              <a:rPr sz="800" b="1" i="0">
                <a:solidFill>
                  <a:srgbClr val="2251FF"/>
                </a:solidFill>
                <a:latin typeface="Arial"/>
              </a:rPr>
              <a:t>BLOCKER</a:t>
            </a:r>
          </a:p>
        </p:txBody>
      </p:sp>
      <p:sp>
        <p:nvSpPr>
          <p:cNvPr id="35" name="TextBox 34"/>
          <p:cNvSpPr txBox="1"/>
          <p:nvPr/>
        </p:nvSpPr>
        <p:spPr>
          <a:xfrm>
            <a:off x="3246120" y="3930613"/>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System integration complexity, security, and l</a:t>
            </a:r>
          </a:p>
        </p:txBody>
      </p:sp>
      <p:sp>
        <p:nvSpPr>
          <p:cNvPr id="36" name="TextBox 35"/>
          <p:cNvSpPr txBox="1"/>
          <p:nvPr/>
        </p:nvSpPr>
        <p:spPr>
          <a:xfrm>
            <a:off x="5715000" y="3930613"/>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200+ pre-built connectors and no-code platform minimize integration risk and IT overhead.”</a:t>
            </a:r>
          </a:p>
        </p:txBody>
      </p:sp>
      <p:sp>
        <p:nvSpPr>
          <p:cNvPr id="37" name="TextBox 36"/>
          <p:cNvSpPr txBox="1"/>
          <p:nvPr/>
        </p:nvSpPr>
        <p:spPr>
          <a:xfrm>
            <a:off x="10394899" y="4057323"/>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8" name="TextBox 37"/>
          <p:cNvSpPr txBox="1"/>
          <p:nvPr/>
        </p:nvSpPr>
        <p:spPr>
          <a:xfrm>
            <a:off x="10797235" y="3930613"/>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Neutralise</a:t>
            </a:r>
          </a:p>
        </p:txBody>
      </p:sp>
      <p:sp>
        <p:nvSpPr>
          <p:cNvPr id="39" name="Rectangle 38"/>
          <p:cNvSpPr/>
          <p:nvPr/>
        </p:nvSpPr>
        <p:spPr>
          <a:xfrm>
            <a:off x="777240" y="4494929"/>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0" name="Connector 39"/>
          <p:cNvCxnSpPr/>
          <p:nvPr/>
        </p:nvCxnSpPr>
        <p:spPr>
          <a:xfrm>
            <a:off x="777240" y="4494929"/>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494929"/>
            <a:ext cx="2103120" cy="564315"/>
          </a:xfrm>
          <a:prstGeom prst="rect">
            <a:avLst/>
          </a:prstGeom>
          <a:noFill/>
        </p:spPr>
        <p:txBody>
          <a:bodyPr wrap="square" lIns="0" rIns="0" tIns="0" bIns="0" anchor="ctr">
            <a:spAutoFit/>
          </a:bodyPr>
          <a:lstStyle/>
          <a:p>
            <a:r>
              <a:rPr sz="1150" b="1" i="0">
                <a:solidFill>
                  <a:srgbClr val="051C2C"/>
                </a:solidFill>
                <a:latin typeface="Arial"/>
              </a:rPr>
              <a:t>Chief Sustainability Officer</a:t>
            </a:r>
          </a:p>
          <a:p>
            <a:pPr algn="l">
              <a:lnSpc>
                <a:spcPct val="105000"/>
              </a:lnSpc>
              <a:spcBef>
                <a:spcPts val="100"/>
              </a:spcBef>
              <a:spcAft>
                <a:spcPts val="400"/>
              </a:spcAft>
            </a:pPr>
            <a:r>
              <a:rPr sz="800" b="1" i="0">
                <a:solidFill>
                  <a:srgbClr val="2251FF"/>
                </a:solidFill>
                <a:latin typeface="Arial"/>
              </a:rPr>
              <a:t>USER</a:t>
            </a:r>
          </a:p>
        </p:txBody>
      </p:sp>
      <p:sp>
        <p:nvSpPr>
          <p:cNvPr id="42" name="TextBox 41"/>
          <p:cNvSpPr txBox="1"/>
          <p:nvPr/>
        </p:nvSpPr>
        <p:spPr>
          <a:xfrm>
            <a:off x="3246120" y="4494929"/>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Tracking and reporting on sustainability KPIs </a:t>
            </a:r>
          </a:p>
        </p:txBody>
      </p:sp>
      <p:sp>
        <p:nvSpPr>
          <p:cNvPr id="43" name="TextBox 42"/>
          <p:cNvSpPr txBox="1"/>
          <p:nvPr/>
        </p:nvSpPr>
        <p:spPr>
          <a:xfrm>
            <a:off x="5715000" y="4494929"/>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provides end-to-end data lineage and automated compliance reporting for sustainability goals.”</a:t>
            </a:r>
          </a:p>
        </p:txBody>
      </p:sp>
      <p:sp>
        <p:nvSpPr>
          <p:cNvPr id="44" name="TextBox 43"/>
          <p:cNvSpPr txBox="1"/>
          <p:nvPr/>
        </p:nvSpPr>
        <p:spPr>
          <a:xfrm>
            <a:off x="10394899" y="462163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45" name="TextBox 44"/>
          <p:cNvSpPr txBox="1"/>
          <p:nvPr/>
        </p:nvSpPr>
        <p:spPr>
          <a:xfrm>
            <a:off x="10797235" y="4494929"/>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46" name="Connector 45"/>
          <p:cNvCxnSpPr/>
          <p:nvPr/>
        </p:nvCxnSpPr>
        <p:spPr>
          <a:xfrm>
            <a:off x="777240" y="5059244"/>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5059244"/>
            <a:ext cx="2103120" cy="564315"/>
          </a:xfrm>
          <a:prstGeom prst="rect">
            <a:avLst/>
          </a:prstGeom>
          <a:noFill/>
        </p:spPr>
        <p:txBody>
          <a:bodyPr wrap="square" lIns="0" rIns="0" tIns="0" bIns="0" anchor="ctr">
            <a:spAutoFit/>
          </a:bodyPr>
          <a:lstStyle/>
          <a:p>
            <a:r>
              <a:rPr sz="1150" b="1" i="0">
                <a:solidFill>
                  <a:srgbClr val="051C2C"/>
                </a:solidFill>
                <a:latin typeface="Arial"/>
              </a:rPr>
              <a:t>Head of Field Service Operations</a:t>
            </a:r>
          </a:p>
          <a:p>
            <a:pPr algn="l">
              <a:lnSpc>
                <a:spcPct val="105000"/>
              </a:lnSpc>
              <a:spcBef>
                <a:spcPts val="100"/>
              </a:spcBef>
              <a:spcAft>
                <a:spcPts val="400"/>
              </a:spcAft>
            </a:pPr>
            <a:r>
              <a:rPr sz="800" b="1" i="0">
                <a:solidFill>
                  <a:srgbClr val="2251FF"/>
                </a:solidFill>
                <a:latin typeface="Arial"/>
              </a:rPr>
              <a:t>USER</a:t>
            </a:r>
          </a:p>
        </p:txBody>
      </p:sp>
      <p:sp>
        <p:nvSpPr>
          <p:cNvPr id="48" name="TextBox 47"/>
          <p:cNvSpPr txBox="1"/>
          <p:nvPr/>
        </p:nvSpPr>
        <p:spPr>
          <a:xfrm>
            <a:off x="3246120" y="5059244"/>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Reducing turbine downtime and improving servic</a:t>
            </a:r>
          </a:p>
        </p:txBody>
      </p:sp>
      <p:sp>
        <p:nvSpPr>
          <p:cNvPr id="49" name="TextBox 48"/>
          <p:cNvSpPr txBox="1"/>
          <p:nvPr/>
        </p:nvSpPr>
        <p:spPr>
          <a:xfrm>
            <a:off x="5715000" y="5059244"/>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AI Copilot and Agent Factory enable predictive maintenance and automated dispatch workflows.”</a:t>
            </a:r>
          </a:p>
        </p:txBody>
      </p:sp>
      <p:sp>
        <p:nvSpPr>
          <p:cNvPr id="50" name="TextBox 49"/>
          <p:cNvSpPr txBox="1"/>
          <p:nvPr/>
        </p:nvSpPr>
        <p:spPr>
          <a:xfrm>
            <a:off x="10394899" y="5185954"/>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51" name="TextBox 50"/>
          <p:cNvSpPr txBox="1"/>
          <p:nvPr/>
        </p:nvSpPr>
        <p:spPr>
          <a:xfrm>
            <a:off x="10797235" y="5059244"/>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52" name="Connector 51"/>
          <p:cNvCxnSpPr/>
          <p:nvPr/>
        </p:nvCxnSpPr>
        <p:spPr>
          <a:xfrm>
            <a:off x="777240" y="5623560"/>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77240" y="577900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850" b="0" i="0">
                <a:solidFill>
                  <a:srgbClr val="717D89"/>
                </a:solidFill>
                <a:latin typeface="Arial"/>
              </a:rPr>
              <a:t>Engage = priority of effort to win the persona:  ● court   ◕ neutralise   ◑ inform/enable</a:t>
            </a:r>
          </a:p>
        </p:txBody>
      </p:sp>
      <p:sp>
        <p:nvSpPr>
          <p:cNvPr id="54" name="TextBox 5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account analysis — internal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Build the context layer once; compound it across Siemens Gamesa</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4084167" y="1901952"/>
            <a:ext cx="4023360" cy="84124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084167" y="1901952"/>
            <a:ext cx="4023360" cy="841248"/>
          </a:xfrm>
          <a:prstGeom prst="rect">
            <a:avLst/>
          </a:prstGeom>
          <a:noFill/>
        </p:spPr>
        <p:txBody>
          <a:bodyPr wrap="square" lIns="0" rIns="0" tIns="0" bIns="0" anchor="ctr">
            <a:spAutoFit/>
          </a:bodyPr>
          <a:lstStyle/>
          <a:p>
            <a:pPr algn="ctr"/>
            <a:r>
              <a:rPr sz="1600" b="1" i="0">
                <a:solidFill>
                  <a:srgbClr val="FFFFFF"/>
                </a:solidFill>
                <a:latin typeface="Arial"/>
              </a:rPr>
              <a:t>Agent Factory    </a:t>
            </a:r>
            <a:r>
              <a:rPr sz="1100" b="0" i="0">
                <a:solidFill>
                  <a:srgbClr val="C4D0DC"/>
                </a:solidFill>
                <a:latin typeface="Arial"/>
              </a:rPr>
              <a:t>Autonomous execution</a:t>
            </a:r>
          </a:p>
        </p:txBody>
      </p:sp>
      <p:sp>
        <p:nvSpPr>
          <p:cNvPr id="10" name="Rectangle 9"/>
          <p:cNvSpPr/>
          <p:nvPr/>
        </p:nvSpPr>
        <p:spPr>
          <a:xfrm>
            <a:off x="3489807" y="2852928"/>
            <a:ext cx="5212080" cy="84124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489807" y="2852928"/>
            <a:ext cx="5212080" cy="841248"/>
          </a:xfrm>
          <a:prstGeom prst="rect">
            <a:avLst/>
          </a:prstGeom>
          <a:noFill/>
        </p:spPr>
        <p:txBody>
          <a:bodyPr wrap="square" lIns="0" rIns="0" tIns="0" bIns="0" anchor="ctr">
            <a:spAutoFit/>
          </a:bodyPr>
          <a:lstStyle/>
          <a:p>
            <a:pPr algn="ctr"/>
            <a:r>
              <a:rPr sz="1600" b="1" i="0">
                <a:solidFill>
                  <a:srgbClr val="FFFFFF"/>
                </a:solidFill>
                <a:latin typeface="Arial"/>
              </a:rPr>
              <a:t>AI Copilot    </a:t>
            </a:r>
            <a:r>
              <a:rPr sz="1100" b="0" i="0">
                <a:solidFill>
                  <a:srgbClr val="C4D0DC"/>
                </a:solidFill>
                <a:latin typeface="Arial"/>
              </a:rPr>
              <a:t>Semantic Q&amp;A, grounded in business context</a:t>
            </a:r>
          </a:p>
        </p:txBody>
      </p:sp>
      <p:sp>
        <p:nvSpPr>
          <p:cNvPr id="12" name="Rectangle 11"/>
          <p:cNvSpPr/>
          <p:nvPr/>
        </p:nvSpPr>
        <p:spPr>
          <a:xfrm>
            <a:off x="2849727" y="3803904"/>
            <a:ext cx="6492240" cy="84124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49727" y="3803904"/>
            <a:ext cx="6492240" cy="841248"/>
          </a:xfrm>
          <a:prstGeom prst="rect">
            <a:avLst/>
          </a:prstGeom>
          <a:noFill/>
        </p:spPr>
        <p:txBody>
          <a:bodyPr wrap="square" lIns="0" rIns="0" tIns="0" bIns="0" anchor="ctr">
            <a:spAutoFit/>
          </a:bodyPr>
          <a:lstStyle/>
          <a:p>
            <a:pPr algn="ctr"/>
            <a:r>
              <a:rPr sz="1600" b="1" i="0">
                <a:solidFill>
                  <a:srgbClr val="FFFFFF"/>
                </a:solidFill>
                <a:latin typeface="Arial"/>
              </a:rPr>
              <a:t>Knowledge Graph    </a:t>
            </a:r>
            <a:r>
              <a:rPr sz="1100" b="0" i="0">
                <a:solidFill>
                  <a:srgbClr val="C4D0DC"/>
                </a:solidFill>
                <a:latin typeface="Arial"/>
              </a:rPr>
              <a:t>Relationships, causality, explainability</a:t>
            </a:r>
          </a:p>
        </p:txBody>
      </p:sp>
      <p:sp>
        <p:nvSpPr>
          <p:cNvPr id="14" name="Rectangle 13"/>
          <p:cNvSpPr/>
          <p:nvPr/>
        </p:nvSpPr>
        <p:spPr>
          <a:xfrm>
            <a:off x="2163927" y="4754880"/>
            <a:ext cx="7863840" cy="84124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163927" y="4754880"/>
            <a:ext cx="7863840" cy="841248"/>
          </a:xfrm>
          <a:prstGeom prst="rect">
            <a:avLst/>
          </a:prstGeom>
          <a:noFill/>
        </p:spPr>
        <p:txBody>
          <a:bodyPr wrap="square" lIns="0" rIns="0" tIns="0" bIns="0" anchor="ctr">
            <a:spAutoFit/>
          </a:bodyPr>
          <a:lstStyle/>
          <a:p>
            <a:pPr algn="ctr"/>
            <a:r>
              <a:rPr sz="1600" b="1" i="0">
                <a:solidFill>
                  <a:srgbClr val="FFFFFF"/>
                </a:solidFill>
                <a:latin typeface="Arial"/>
              </a:rPr>
              <a:t>Enterprise 360    </a:t>
            </a:r>
            <a:r>
              <a:rPr sz="1100" b="0" i="0">
                <a:solidFill>
                  <a:srgbClr val="C4D0DC"/>
                </a:solidFill>
                <a:latin typeface="Arial"/>
              </a:rPr>
              <a:t>Unified, AI-ready business data</a:t>
            </a:r>
          </a:p>
        </p:txBody>
      </p:sp>
      <p:sp>
        <p:nvSpPr>
          <p:cNvPr id="16" name="TextBox 1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 it in 90 days on one domain, then scale the backbone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36576"/>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1993392"/>
            <a:ext cx="3362858" cy="77724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1 · 30 DAYS</a:t>
            </a:r>
          </a:p>
          <a:p>
            <a:pPr algn="l">
              <a:lnSpc>
                <a:spcPct val="105000"/>
              </a:lnSpc>
              <a:spcBef>
                <a:spcPts val="0"/>
              </a:spcBef>
              <a:spcAft>
                <a:spcPts val="400"/>
              </a:spcAft>
            </a:pPr>
            <a:r>
              <a:rPr sz="1450" b="1" i="0">
                <a:solidFill>
                  <a:srgbClr val="FFFFFF"/>
                </a:solidFill>
                <a:latin typeface="Arial"/>
              </a:rPr>
              <a:t>Connect &amp; unify</a:t>
            </a:r>
          </a:p>
        </p:txBody>
      </p:sp>
      <p:sp>
        <p:nvSpPr>
          <p:cNvPr id="12" name="TextBox 11"/>
          <p:cNvSpPr txBox="1"/>
          <p:nvPr/>
        </p:nvSpPr>
        <p:spPr>
          <a:xfrm>
            <a:off x="822960"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Ingest turbine, incident, and supplier data</a:t>
            </a:r>
          </a:p>
          <a:p>
            <a:pPr>
              <a:lnSpc>
                <a:spcPct val="120000"/>
              </a:lnSpc>
              <a:spcAft>
                <a:spcPts val="700"/>
              </a:spcAft>
            </a:pPr>
            <a:r>
              <a:rPr sz="1150" b="1" i="0">
                <a:solidFill>
                  <a:srgbClr val="2251FF"/>
                </a:solidFill>
                <a:latin typeface="Arial"/>
              </a:rPr>
              <a:t>—  </a:t>
            </a:r>
            <a:r>
              <a:rPr sz="1150" b="0" i="0">
                <a:solidFill>
                  <a:srgbClr val="051C2C"/>
                </a:solidFill>
                <a:latin typeface="Arial"/>
              </a:rPr>
              <a:t>Map business concepts and relationships</a:t>
            </a:r>
          </a:p>
          <a:p>
            <a:pPr>
              <a:lnSpc>
                <a:spcPct val="120000"/>
              </a:lnSpc>
              <a:spcAft>
                <a:spcPts val="700"/>
              </a:spcAft>
            </a:pPr>
            <a:r>
              <a:rPr sz="1150" b="1" i="0">
                <a:solidFill>
                  <a:srgbClr val="2251FF"/>
                </a:solidFill>
                <a:latin typeface="Arial"/>
              </a:rPr>
              <a:t>—  </a:t>
            </a:r>
            <a:r>
              <a:rPr sz="1150" b="0" i="0">
                <a:solidFill>
                  <a:srgbClr val="051C2C"/>
                </a:solidFill>
                <a:latin typeface="Arial"/>
              </a:rPr>
              <a:t>Initial dashboards for fleet health and supplier risk</a:t>
            </a:r>
          </a:p>
        </p:txBody>
      </p:sp>
      <p:sp>
        <p:nvSpPr>
          <p:cNvPr id="13" name="Oval 12"/>
          <p:cNvSpPr/>
          <p:nvPr/>
        </p:nvSpPr>
        <p:spPr>
          <a:xfrm>
            <a:off x="4414418"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14418" y="1993392"/>
            <a:ext cx="3362858" cy="7772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97298"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2 · 60 DAYS</a:t>
            </a:r>
          </a:p>
          <a:p>
            <a:pPr algn="l">
              <a:lnSpc>
                <a:spcPct val="105000"/>
              </a:lnSpc>
              <a:spcBef>
                <a:spcPts val="0"/>
              </a:spcBef>
              <a:spcAft>
                <a:spcPts val="400"/>
              </a:spcAft>
            </a:pPr>
            <a:r>
              <a:rPr sz="1450" b="1" i="0">
                <a:solidFill>
                  <a:srgbClr val="FFFFFF"/>
                </a:solidFill>
                <a:latin typeface="Arial"/>
              </a:rPr>
              <a:t>Contextualize &amp; reason</a:t>
            </a:r>
          </a:p>
        </p:txBody>
      </p:sp>
      <p:sp>
        <p:nvSpPr>
          <p:cNvPr id="16" name="TextBox 15"/>
          <p:cNvSpPr txBox="1"/>
          <p:nvPr/>
        </p:nvSpPr>
        <p:spPr>
          <a:xfrm>
            <a:off x="4460138"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Model defect propagation and warranty exposure</a:t>
            </a:r>
          </a:p>
          <a:p>
            <a:pPr>
              <a:lnSpc>
                <a:spcPct val="120000"/>
              </a:lnSpc>
              <a:spcAft>
                <a:spcPts val="700"/>
              </a:spcAft>
            </a:pPr>
            <a:r>
              <a:rPr sz="1150" b="1" i="0">
                <a:solidFill>
                  <a:srgbClr val="2251FF"/>
                </a:solidFill>
                <a:latin typeface="Arial"/>
              </a:rPr>
              <a:t>—  </a:t>
            </a:r>
            <a:r>
              <a:rPr sz="1150" b="0" i="0">
                <a:solidFill>
                  <a:srgbClr val="051C2C"/>
                </a:solidFill>
                <a:latin typeface="Arial"/>
              </a:rPr>
              <a:t>Enable AI Copilot Q&amp;A for operations and finance</a:t>
            </a:r>
          </a:p>
          <a:p>
            <a:pPr>
              <a:lnSpc>
                <a:spcPct val="120000"/>
              </a:lnSpc>
              <a:spcAft>
                <a:spcPts val="700"/>
              </a:spcAft>
            </a:pPr>
            <a:r>
              <a:rPr sz="1150" b="1" i="0">
                <a:solidFill>
                  <a:srgbClr val="2251FF"/>
                </a:solidFill>
                <a:latin typeface="Arial"/>
              </a:rPr>
              <a:t>—  </a:t>
            </a:r>
            <a:r>
              <a:rPr sz="1150" b="0" i="0">
                <a:solidFill>
                  <a:srgbClr val="051C2C"/>
                </a:solidFill>
                <a:latin typeface="Arial"/>
              </a:rPr>
              <a:t>Pilot incident trace and margin impact scenarios</a:t>
            </a:r>
          </a:p>
        </p:txBody>
      </p:sp>
      <p:sp>
        <p:nvSpPr>
          <p:cNvPr id="17" name="Oval 16"/>
          <p:cNvSpPr/>
          <p:nvPr/>
        </p:nvSpPr>
        <p:spPr>
          <a:xfrm>
            <a:off x="8051596"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051596" y="1993392"/>
            <a:ext cx="3362858" cy="77724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34476"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3 · 30 DAYS</a:t>
            </a:r>
          </a:p>
          <a:p>
            <a:pPr algn="l">
              <a:lnSpc>
                <a:spcPct val="105000"/>
              </a:lnSpc>
              <a:spcBef>
                <a:spcPts val="0"/>
              </a:spcBef>
              <a:spcAft>
                <a:spcPts val="400"/>
              </a:spcAft>
            </a:pPr>
            <a:r>
              <a:rPr sz="1450" b="1" i="0">
                <a:solidFill>
                  <a:srgbClr val="FFFFFF"/>
                </a:solidFill>
                <a:latin typeface="Arial"/>
              </a:rPr>
              <a:t>Activate &amp; automate</a:t>
            </a:r>
          </a:p>
        </p:txBody>
      </p:sp>
      <p:sp>
        <p:nvSpPr>
          <p:cNvPr id="20" name="TextBox 19"/>
          <p:cNvSpPr txBox="1"/>
          <p:nvPr/>
        </p:nvSpPr>
        <p:spPr>
          <a:xfrm>
            <a:off x="8097316"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Configure Supplier Recall and Field Retrofit agents</a:t>
            </a:r>
          </a:p>
          <a:p>
            <a:pPr>
              <a:lnSpc>
                <a:spcPct val="120000"/>
              </a:lnSpc>
              <a:spcAft>
                <a:spcPts val="700"/>
              </a:spcAft>
            </a:pPr>
            <a:r>
              <a:rPr sz="1150" b="1" i="0">
                <a:solidFill>
                  <a:srgbClr val="2251FF"/>
                </a:solidFill>
                <a:latin typeface="Arial"/>
              </a:rPr>
              <a:t>—  </a:t>
            </a:r>
            <a:r>
              <a:rPr sz="1150" b="0" i="0">
                <a:solidFill>
                  <a:srgbClr val="051C2C"/>
                </a:solidFill>
                <a:latin typeface="Arial"/>
              </a:rPr>
              <a:t>Automate compliance and audit workflows</a:t>
            </a:r>
          </a:p>
          <a:p>
            <a:pPr>
              <a:lnSpc>
                <a:spcPct val="120000"/>
              </a:lnSpc>
              <a:spcAft>
                <a:spcPts val="700"/>
              </a:spcAft>
            </a:pPr>
            <a:r>
              <a:rPr sz="1150" b="1" i="0">
                <a:solidFill>
                  <a:srgbClr val="2251FF"/>
                </a:solidFill>
                <a:latin typeface="Arial"/>
              </a:rPr>
              <a:t>—  </a:t>
            </a:r>
            <a:r>
              <a:rPr sz="1150" b="0" i="0">
                <a:solidFill>
                  <a:srgbClr val="051C2C"/>
                </a:solidFill>
                <a:latin typeface="Arial"/>
              </a:rPr>
              <a:t>Measure margin, uptime, and compliance gains</a:t>
            </a:r>
          </a:p>
        </p:txBody>
      </p:sp>
      <p:sp>
        <p:nvSpPr>
          <p:cNvPr id="21" name="TextBox 20"/>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delivery methodology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FFFFFF"/>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Siemens Gamesa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01</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CONTEXT</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today’s stack can’t deliver AI value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20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FFFFFF"/>
                </a:solidFill>
                <a:latin typeface="Arial"/>
              </a:rPr>
              <a:t>The next step: a focused 90-day pilot with one executive sponsor</a:t>
            </a:r>
          </a:p>
        </p:txBody>
      </p:sp>
      <p:cxnSp>
        <p:nvCxnSpPr>
          <p:cNvPr id="7" name="Connector 6"/>
          <p:cNvCxnSpPr/>
          <p:nvPr/>
        </p:nvCxnSpPr>
        <p:spPr>
          <a:xfrm>
            <a:off x="777240" y="1481328"/>
            <a:ext cx="10637215" cy="0"/>
          </a:xfrm>
          <a:prstGeom prst="bentConnector3">
            <a:avLst/>
          </a:prstGeom>
          <a:ln w="19050">
            <a:solidFill>
              <a:srgbClr val="334A5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9722815" cy="64008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Move the needle on warranty risk, margin, and compliance in 90 days.</a:t>
            </a:r>
          </a:p>
        </p:txBody>
      </p:sp>
      <p:sp>
        <p:nvSpPr>
          <p:cNvPr id="9" name="Rectangle 8"/>
          <p:cNvSpPr/>
          <p:nvPr/>
        </p:nvSpPr>
        <p:spPr>
          <a:xfrm>
            <a:off x="777240"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78408"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01</a:t>
            </a:r>
          </a:p>
          <a:p>
            <a:pPr algn="l">
              <a:lnSpc>
                <a:spcPct val="125000"/>
              </a:lnSpc>
              <a:spcBef>
                <a:spcPts val="400"/>
              </a:spcBef>
              <a:spcAft>
                <a:spcPts val="400"/>
              </a:spcAft>
            </a:pPr>
            <a:r>
              <a:rPr sz="1300" b="0" i="0">
                <a:solidFill>
                  <a:srgbClr val="C4D0DC"/>
                </a:solidFill>
                <a:latin typeface="Arial"/>
              </a:rPr>
              <a:t>Run a 360° data readiness assessment across SAP, SCADA, and ServiceNow</a:t>
            </a:r>
          </a:p>
        </p:txBody>
      </p:sp>
      <p:sp>
        <p:nvSpPr>
          <p:cNvPr id="12" name="Rectangle 11"/>
          <p:cNvSpPr/>
          <p:nvPr/>
        </p:nvSpPr>
        <p:spPr>
          <a:xfrm>
            <a:off x="4414418"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414418"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615586"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02</a:t>
            </a:r>
          </a:p>
          <a:p>
            <a:pPr algn="l">
              <a:lnSpc>
                <a:spcPct val="125000"/>
              </a:lnSpc>
              <a:spcBef>
                <a:spcPts val="400"/>
              </a:spcBef>
              <a:spcAft>
                <a:spcPts val="400"/>
              </a:spcAft>
            </a:pPr>
            <a:r>
              <a:rPr sz="1300" b="0" i="0">
                <a:solidFill>
                  <a:srgbClr val="C4D0DC"/>
                </a:solidFill>
                <a:latin typeface="Arial"/>
              </a:rPr>
              <a:t>Pilot the Knowledge Graph and Copilot on the 5.X warranty scenario</a:t>
            </a:r>
          </a:p>
        </p:txBody>
      </p:sp>
      <p:sp>
        <p:nvSpPr>
          <p:cNvPr id="15" name="Rectangle 14"/>
          <p:cNvSpPr/>
          <p:nvPr/>
        </p:nvSpPr>
        <p:spPr>
          <a:xfrm>
            <a:off x="8051596"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51596"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52764"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03</a:t>
            </a:r>
          </a:p>
          <a:p>
            <a:pPr algn="l">
              <a:lnSpc>
                <a:spcPct val="125000"/>
              </a:lnSpc>
              <a:spcBef>
                <a:spcPts val="400"/>
              </a:spcBef>
              <a:spcAft>
                <a:spcPts val="400"/>
              </a:spcAft>
            </a:pPr>
            <a:r>
              <a:rPr sz="1300" b="0" i="0">
                <a:solidFill>
                  <a:srgbClr val="C4D0DC"/>
                </a:solidFill>
                <a:latin typeface="Arial"/>
              </a:rPr>
              <a:t>Activate Supplier Recall and Compliance agents for rapid value</a:t>
            </a:r>
          </a:p>
        </p:txBody>
      </p:sp>
      <p:sp>
        <p:nvSpPr>
          <p:cNvPr id="18" name="TextBox 17"/>
          <p:cNvSpPr txBox="1"/>
          <p:nvPr/>
        </p:nvSpPr>
        <p:spPr>
          <a:xfrm>
            <a:off x="777240" y="4325112"/>
            <a:ext cx="10637215" cy="457200"/>
          </a:xfrm>
          <a:prstGeom prst="rect">
            <a:avLst/>
          </a:prstGeom>
          <a:noFill/>
        </p:spPr>
        <p:txBody>
          <a:bodyPr wrap="square" lIns="0" rIns="0" tIns="0" bIns="0">
            <a:spAutoFit/>
          </a:bodyPr>
          <a:lstStyle/>
          <a:p>
            <a:r>
              <a:rPr sz="1400" b="1" i="0">
                <a:solidFill>
                  <a:srgbClr val="FFFFFF"/>
                </a:solidFill>
                <a:latin typeface="Arial"/>
              </a:rPr>
              <a:t>Let’s protect margin, accelerate incident closure, and build Siemens Gamesa’s data-driven edge — starting now.    </a:t>
            </a:r>
            <a:r>
              <a:rPr sz="1400" b="1" i="0">
                <a:solidFill>
                  <a:srgbClr val="00A9F4"/>
                </a:solidFill>
                <a:latin typeface="Arial"/>
              </a:rPr>
              <a:t>✉ sales@scikiq.com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2251FF"/>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barrier to AI value is data readiness — not algorithms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~70%</a:t>
            </a:r>
          </a:p>
          <a:p>
            <a:pPr algn="l">
              <a:lnSpc>
                <a:spcPct val="125000"/>
              </a:lnSpc>
              <a:spcBef>
                <a:spcPts val="200"/>
              </a:spcBef>
              <a:spcAft>
                <a:spcPts val="400"/>
              </a:spcAft>
            </a:pPr>
            <a:r>
              <a:rPr sz="1300" b="0" i="0">
                <a:solidFill>
                  <a:srgbClr val="717D89"/>
                </a:solidFill>
                <a:latin typeface="Arial"/>
              </a:rPr>
              <a:t>of enterprise data goes unused</a:t>
            </a:r>
          </a:p>
        </p:txBody>
      </p:sp>
      <p:sp>
        <p:nvSpPr>
          <p:cNvPr id="9" name="TextBox 8"/>
          <p:cNvSpPr txBox="1"/>
          <p:nvPr/>
        </p:nvSpPr>
        <p:spPr>
          <a:xfrm>
            <a:off x="4322978"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~12%</a:t>
            </a:r>
          </a:p>
          <a:p>
            <a:pPr algn="l">
              <a:lnSpc>
                <a:spcPct val="125000"/>
              </a:lnSpc>
              <a:spcBef>
                <a:spcPts val="200"/>
              </a:spcBef>
              <a:spcAft>
                <a:spcPts val="400"/>
              </a:spcAft>
            </a:pPr>
            <a:r>
              <a:rPr sz="1300" b="0" i="0">
                <a:solidFill>
                  <a:srgbClr val="717D89"/>
                </a:solidFill>
                <a:latin typeface="Arial"/>
              </a:rPr>
              <a:t>of orgs are ready for agentic AI (despite ~80% investing)</a:t>
            </a:r>
          </a:p>
        </p:txBody>
      </p:sp>
      <p:sp>
        <p:nvSpPr>
          <p:cNvPr id="10" name="TextBox 9"/>
          <p:cNvSpPr txBox="1"/>
          <p:nvPr/>
        </p:nvSpPr>
        <p:spPr>
          <a:xfrm>
            <a:off x="7868716"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$2.3T</a:t>
            </a:r>
          </a:p>
          <a:p>
            <a:pPr algn="l">
              <a:lnSpc>
                <a:spcPct val="125000"/>
              </a:lnSpc>
              <a:spcBef>
                <a:spcPts val="200"/>
              </a:spcBef>
              <a:spcAft>
                <a:spcPts val="400"/>
              </a:spcAft>
            </a:pPr>
            <a:r>
              <a:rPr sz="1300" b="0" i="0">
                <a:solidFill>
                  <a:srgbClr val="717D89"/>
                </a:solidFill>
                <a:latin typeface="Arial"/>
              </a:rPr>
              <a:t>of digital spend not delivering ROI</a:t>
            </a:r>
          </a:p>
        </p:txBody>
      </p:sp>
      <p:cxnSp>
        <p:nvCxnSpPr>
          <p:cNvPr id="11" name="Connector 10"/>
          <p:cNvCxnSpPr/>
          <p:nvPr/>
        </p:nvCxnSpPr>
        <p:spPr>
          <a:xfrm>
            <a:off x="777240" y="4096512"/>
            <a:ext cx="10637215" cy="0"/>
          </a:xfrm>
          <a:prstGeom prst="bentConnector3">
            <a:avLst/>
          </a:prstGeom>
          <a:ln w="9525">
            <a:solidFill>
              <a:srgbClr val="D7DCE1"/>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77240" y="4325112"/>
            <a:ext cx="10637215" cy="914400"/>
          </a:xfrm>
          <a:prstGeom prst="rect">
            <a:avLst/>
          </a:prstGeom>
          <a:noFill/>
        </p:spPr>
        <p:txBody>
          <a:bodyPr wrap="square" lIns="0" rIns="0" tIns="0" bIns="0">
            <a:spAutoFit/>
          </a:bodyPr>
          <a:lstStyle/>
          <a:p>
            <a:pPr algn="l">
              <a:lnSpc>
                <a:spcPct val="130000"/>
              </a:lnSpc>
              <a:spcBef>
                <a:spcPts val="0"/>
              </a:spcBef>
              <a:spcAft>
                <a:spcPts val="400"/>
              </a:spcAft>
            </a:pPr>
            <a:r>
              <a:rPr sz="1500" b="1" i="0">
                <a:solidFill>
                  <a:srgbClr val="051C2C"/>
                </a:solidFill>
                <a:latin typeface="Arial"/>
              </a:rPr>
              <a:t>AI isn't held back by algorithms — it's held back by data readiness.  For Siemens Gamesa, the implication is direct:</a:t>
            </a:r>
          </a:p>
          <a:p>
            <a:pPr algn="l">
              <a:lnSpc>
                <a:spcPct val="130000"/>
              </a:lnSpc>
              <a:spcBef>
                <a:spcPts val="400"/>
              </a:spcBef>
              <a:spcAft>
                <a:spcPts val="400"/>
              </a:spcAft>
            </a:pPr>
            <a:r>
              <a:rPr sz="1300" b="0" i="0">
                <a:solidFill>
                  <a:srgbClr val="717D89"/>
                </a:solidFill>
                <a:latin typeface="Arial"/>
              </a:rPr>
              <a:t>Siemens Gamesa faces margin pressure and reputational risk from turbine quality issues, rising costs, and the need to deliver on sustainability and uptime. SCIKIQ unifies siloed operations, asset, and field data into actionable intelligence — enabling proactive risk mitigation, faster incident response, and data-driven growth.</a:t>
            </a:r>
          </a:p>
        </p:txBody>
      </p:sp>
      <p:sp>
        <p:nvSpPr>
          <p:cNvPr id="13" name="TextBox 1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Forrester; IDC; Qlik/IDC 2025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1" i="0">
                <a:solidFill>
                  <a:srgbClr val="FFFFFF"/>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Siemens Gamesa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02</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APPROACH</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What SCIKIQ is — and how it works for Siemens Gamesa</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turns siloed data into AI-ready products — Connect, Curate, Control, Consume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10637215" cy="548640"/>
          </a:xfrm>
          <a:prstGeom prst="rect">
            <a:avLst/>
          </a:prstGeom>
          <a:noFill/>
        </p:spPr>
        <p:txBody>
          <a:bodyPr wrap="square" lIns="0" rIns="0" tIns="0" bIns="0">
            <a:spAutoFit/>
          </a:bodyPr>
          <a:lstStyle/>
          <a:p>
            <a:pPr algn="l">
              <a:lnSpc>
                <a:spcPct val="130000"/>
              </a:lnSpc>
              <a:spcBef>
                <a:spcPts val="0"/>
              </a:spcBef>
              <a:spcAft>
                <a:spcPts val="400"/>
              </a:spcAft>
            </a:pPr>
            <a:r>
              <a:rPr sz="1350" b="0" i="0">
                <a:solidFill>
                  <a:srgbClr val="717D89"/>
                </a:solidFill>
                <a:latin typeface="Arial"/>
              </a:rPr>
              <a:t>SCIKIQ is an AI-first, no-code data-fabric platform that unifies siloed enterprise data into AI-ready data products — for enterprise-scale intelligence and data monetization.</a:t>
            </a:r>
          </a:p>
        </p:txBody>
      </p:sp>
      <p:sp>
        <p:nvSpPr>
          <p:cNvPr id="9" name="Rectangle 8"/>
          <p:cNvSpPr/>
          <p:nvPr/>
        </p:nvSpPr>
        <p:spPr>
          <a:xfrm>
            <a:off x="777240"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Connect</a:t>
            </a:r>
          </a:p>
        </p:txBody>
      </p:sp>
      <p:sp>
        <p:nvSpPr>
          <p:cNvPr id="12" name="TextBox 11"/>
          <p:cNvSpPr txBox="1"/>
          <p:nvPr/>
        </p:nvSpPr>
        <p:spPr>
          <a:xfrm>
            <a:off x="960120"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200+ connectors — every source, no latency, no code.</a:t>
            </a:r>
          </a:p>
        </p:txBody>
      </p:sp>
      <p:sp>
        <p:nvSpPr>
          <p:cNvPr id="13" name="Right Arrow 12"/>
          <p:cNvSpPr/>
          <p:nvPr/>
        </p:nvSpPr>
        <p:spPr>
          <a:xfrm>
            <a:off x="3276523"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505123"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505123"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505123"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Curate</a:t>
            </a:r>
          </a:p>
        </p:txBody>
      </p:sp>
      <p:sp>
        <p:nvSpPr>
          <p:cNvPr id="17" name="TextBox 16"/>
          <p:cNvSpPr txBox="1"/>
          <p:nvPr/>
        </p:nvSpPr>
        <p:spPr>
          <a:xfrm>
            <a:off x="3688003"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Contextualize, model and prepare data for every team.</a:t>
            </a:r>
          </a:p>
        </p:txBody>
      </p:sp>
      <p:sp>
        <p:nvSpPr>
          <p:cNvPr id="18" name="Right Arrow 17"/>
          <p:cNvSpPr/>
          <p:nvPr/>
        </p:nvSpPr>
        <p:spPr>
          <a:xfrm>
            <a:off x="6004407"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233007"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33007"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33007"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Control</a:t>
            </a:r>
          </a:p>
        </p:txBody>
      </p:sp>
      <p:sp>
        <p:nvSpPr>
          <p:cNvPr id="22" name="TextBox 21"/>
          <p:cNvSpPr txBox="1"/>
          <p:nvPr/>
        </p:nvSpPr>
        <p:spPr>
          <a:xfrm>
            <a:off x="6415887"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Governed, lineage-traced, compliant by design.</a:t>
            </a:r>
          </a:p>
        </p:txBody>
      </p:sp>
      <p:sp>
        <p:nvSpPr>
          <p:cNvPr id="23" name="Right Arrow 22"/>
          <p:cNvSpPr/>
          <p:nvPr/>
        </p:nvSpPr>
        <p:spPr>
          <a:xfrm>
            <a:off x="8732291"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960891"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8960891"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960891"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Consume</a:t>
            </a:r>
          </a:p>
        </p:txBody>
      </p:sp>
      <p:sp>
        <p:nvSpPr>
          <p:cNvPr id="27" name="TextBox 26"/>
          <p:cNvSpPr txBox="1"/>
          <p:nvPr/>
        </p:nvSpPr>
        <p:spPr>
          <a:xfrm>
            <a:off x="9143771"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Copilots, agents, data products and APIs that act.</a:t>
            </a:r>
          </a:p>
        </p:txBody>
      </p:sp>
      <p:sp>
        <p:nvSpPr>
          <p:cNvPr id="28" name="TextBox 2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6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sits on top of Siemens Gamesa’s systems as the enterprise context layer</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45920"/>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78408" y="1645920"/>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OUTCOMES</a:t>
            </a:r>
          </a:p>
        </p:txBody>
      </p:sp>
      <p:sp>
        <p:nvSpPr>
          <p:cNvPr id="10" name="Rectangle 9"/>
          <p:cNvSpPr/>
          <p:nvPr/>
        </p:nvSpPr>
        <p:spPr>
          <a:xfrm>
            <a:off x="3383280" y="1773936"/>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80" y="1645920"/>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Faster decisions   ·   autonomous action   ·   new revenue from data</a:t>
            </a:r>
          </a:p>
        </p:txBody>
      </p:sp>
      <p:sp>
        <p:nvSpPr>
          <p:cNvPr id="12" name="Rectangle 11"/>
          <p:cNvSpPr/>
          <p:nvPr/>
        </p:nvSpPr>
        <p:spPr>
          <a:xfrm>
            <a:off x="777240" y="2432304"/>
            <a:ext cx="10637215" cy="676656"/>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78408" y="2432304"/>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ACTIVATE</a:t>
            </a:r>
          </a:p>
        </p:txBody>
      </p:sp>
      <p:sp>
        <p:nvSpPr>
          <p:cNvPr id="14" name="Rectangle 13"/>
          <p:cNvSpPr/>
          <p:nvPr/>
        </p:nvSpPr>
        <p:spPr>
          <a:xfrm>
            <a:off x="3383280" y="2560320"/>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11880" y="2432304"/>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GenAI Copilot   ·   Autonomous Agents   ·   Data Products   ·   APIs   ·   BI</a:t>
            </a:r>
          </a:p>
        </p:txBody>
      </p:sp>
      <p:sp>
        <p:nvSpPr>
          <p:cNvPr id="16" name="Rectangle 15"/>
          <p:cNvSpPr/>
          <p:nvPr/>
        </p:nvSpPr>
        <p:spPr>
          <a:xfrm>
            <a:off x="777240" y="3218688"/>
            <a:ext cx="10637215" cy="676656"/>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78408" y="3218688"/>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CURATE &amp; CONTEXTUALISE</a:t>
            </a:r>
          </a:p>
        </p:txBody>
      </p:sp>
      <p:sp>
        <p:nvSpPr>
          <p:cNvPr id="18" name="Rectangle 17"/>
          <p:cNvSpPr/>
          <p:nvPr/>
        </p:nvSpPr>
        <p:spPr>
          <a:xfrm>
            <a:off x="3383280" y="3346704"/>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11880" y="3218688"/>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Business 360   ·   Contextualisation Engine   ·   Knowledge Graph   ·   Data Prep &amp; AutoML</a:t>
            </a:r>
          </a:p>
        </p:txBody>
      </p:sp>
      <p:sp>
        <p:nvSpPr>
          <p:cNvPr id="20" name="Rectangle 19"/>
          <p:cNvSpPr/>
          <p:nvPr/>
        </p:nvSpPr>
        <p:spPr>
          <a:xfrm>
            <a:off x="777240" y="4005072"/>
            <a:ext cx="10637215" cy="676656"/>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78408" y="4005072"/>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CONNECT</a:t>
            </a:r>
          </a:p>
        </p:txBody>
      </p:sp>
      <p:sp>
        <p:nvSpPr>
          <p:cNvPr id="22" name="Rectangle 21"/>
          <p:cNvSpPr/>
          <p:nvPr/>
        </p:nvSpPr>
        <p:spPr>
          <a:xfrm>
            <a:off x="3383280" y="4133087"/>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611880" y="4005072"/>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200+ connectors   ·   real-time &amp; batch ingestion   ·   cloud / on-prem / hybrid</a:t>
            </a:r>
          </a:p>
        </p:txBody>
      </p:sp>
      <p:sp>
        <p:nvSpPr>
          <p:cNvPr id="24" name="Rectangle 23"/>
          <p:cNvSpPr/>
          <p:nvPr/>
        </p:nvSpPr>
        <p:spPr>
          <a:xfrm>
            <a:off x="777240" y="4791456"/>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78408" y="4791456"/>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ENTERPRISE SOURCES</a:t>
            </a:r>
          </a:p>
        </p:txBody>
      </p:sp>
      <p:sp>
        <p:nvSpPr>
          <p:cNvPr id="26" name="Rectangle 25"/>
          <p:cNvSpPr/>
          <p:nvPr/>
        </p:nvSpPr>
        <p:spPr>
          <a:xfrm>
            <a:off x="3383280" y="4919472"/>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611880" y="4791456"/>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SAP S/4HANA    ·    SCADA    ·    ServiceNow    ·    Warranty Mgmt    ·    QA System    ·    CRM (Salesforce)    ·    SAP MM</a:t>
            </a:r>
          </a:p>
        </p:txBody>
      </p:sp>
      <p:sp>
        <p:nvSpPr>
          <p:cNvPr id="28" name="Rectangle 27"/>
          <p:cNvSpPr/>
          <p:nvPr/>
        </p:nvSpPr>
        <p:spPr>
          <a:xfrm>
            <a:off x="777240" y="5577840"/>
            <a:ext cx="10637215" cy="4572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5577840"/>
            <a:ext cx="10637215" cy="45720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GOVERNED END TO END    —    Metadata   ·   Lineage   ·   Data Quality   ·   Security   ·   Compliance</a:t>
            </a:r>
          </a:p>
        </p:txBody>
      </p:sp>
      <p:sp>
        <p:nvSpPr>
          <p:cNvPr id="30" name="TextBox 29"/>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 architecture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maps directly onto Siemens Gamesa’s priorities and pressures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717D89"/>
                </a:solidFill>
                <a:latin typeface="Arial"/>
              </a:rPr>
              <a:t>WHAT SIEMENS GAMESA FACES</a:t>
            </a:r>
          </a:p>
        </p:txBody>
      </p:sp>
      <p:sp>
        <p:nvSpPr>
          <p:cNvPr id="9" name="TextBox 8"/>
          <p:cNvSpPr txBox="1"/>
          <p:nvPr/>
        </p:nvSpPr>
        <p:spPr>
          <a:xfrm>
            <a:off x="6598767"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HOW SCIKIQ RESPONDS</a:t>
            </a:r>
          </a:p>
        </p:txBody>
      </p:sp>
      <p:sp>
        <p:nvSpPr>
          <p:cNvPr id="10" name="Rectangle 9"/>
          <p:cNvSpPr/>
          <p:nvPr/>
        </p:nvSpPr>
        <p:spPr>
          <a:xfrm>
            <a:off x="777240" y="1993392"/>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777240" y="1993392"/>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41832"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Resolve wind business quality and margin issues</a:t>
            </a:r>
          </a:p>
        </p:txBody>
      </p:sp>
      <p:sp>
        <p:nvSpPr>
          <p:cNvPr id="13" name="Right Arrow 12"/>
          <p:cNvSpPr/>
          <p:nvPr/>
        </p:nvSpPr>
        <p:spPr>
          <a:xfrm>
            <a:off x="5912967" y="2331720"/>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598767" y="1993392"/>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598767" y="1993392"/>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763359"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Unify into one Business 360 — Connect &amp; Curate</a:t>
            </a:r>
          </a:p>
        </p:txBody>
      </p:sp>
      <p:sp>
        <p:nvSpPr>
          <p:cNvPr id="17" name="Rectangle 16"/>
          <p:cNvSpPr/>
          <p:nvPr/>
        </p:nvSpPr>
        <p:spPr>
          <a:xfrm>
            <a:off x="777240" y="3026664"/>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026664"/>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41832"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Sustainability leadership (eliminate SF₆, reduce F-gases)</a:t>
            </a:r>
          </a:p>
        </p:txBody>
      </p:sp>
      <p:sp>
        <p:nvSpPr>
          <p:cNvPr id="20" name="Right Arrow 19"/>
          <p:cNvSpPr/>
          <p:nvPr/>
        </p:nvSpPr>
        <p:spPr>
          <a:xfrm>
            <a:off x="5912967" y="3364992"/>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598767" y="3026664"/>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598767" y="3026664"/>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63359"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Model relationships in a knowledge graph — explain the “why”</a:t>
            </a:r>
          </a:p>
        </p:txBody>
      </p:sp>
      <p:sp>
        <p:nvSpPr>
          <p:cNvPr id="24" name="Rectangle 23"/>
          <p:cNvSpPr/>
          <p:nvPr/>
        </p:nvSpPr>
        <p:spPr>
          <a:xfrm>
            <a:off x="777240" y="4059935"/>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77240" y="4059935"/>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41832"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Enhance shareholder value and financial stability</a:t>
            </a:r>
          </a:p>
        </p:txBody>
      </p:sp>
      <p:sp>
        <p:nvSpPr>
          <p:cNvPr id="27" name="Right Arrow 26"/>
          <p:cNvSpPr/>
          <p:nvPr/>
        </p:nvSpPr>
        <p:spPr>
          <a:xfrm>
            <a:off x="5912967" y="4398264"/>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598767" y="4059935"/>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598767" y="4059935"/>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763359"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Ground a copilot and agents — decide and act, no hallucination</a:t>
            </a:r>
          </a:p>
        </p:txBody>
      </p:sp>
      <p:sp>
        <p:nvSpPr>
          <p:cNvPr id="31" name="Rectangle 30"/>
          <p:cNvSpPr/>
          <p:nvPr/>
        </p:nvSpPr>
        <p:spPr>
          <a:xfrm>
            <a:off x="777240" y="5093208"/>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77240" y="5093208"/>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941832"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Competition: Vestas</a:t>
            </a:r>
          </a:p>
        </p:txBody>
      </p:sp>
      <p:sp>
        <p:nvSpPr>
          <p:cNvPr id="34" name="Right Arrow 33"/>
          <p:cNvSpPr/>
          <p:nvPr/>
        </p:nvSpPr>
        <p:spPr>
          <a:xfrm>
            <a:off x="5912967" y="5431536"/>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598767" y="5093208"/>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598767" y="5093208"/>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763359"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Governed and lineage-traced — trusted by the board</a:t>
            </a:r>
          </a:p>
        </p:txBody>
      </p:sp>
      <p:sp>
        <p:nvSpPr>
          <p:cNvPr id="38" name="TextBox 3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analysis; public disclosures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Four layers carry the business from visibility to autonomous action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6479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64792"/>
            <a:ext cx="868680" cy="93268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76479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01</a:t>
            </a:r>
          </a:p>
        </p:txBody>
      </p:sp>
      <p:sp>
        <p:nvSpPr>
          <p:cNvPr id="11" name="TextBox 10"/>
          <p:cNvSpPr txBox="1"/>
          <p:nvPr/>
        </p:nvSpPr>
        <p:spPr>
          <a:xfrm>
            <a:off x="1874519" y="1892807"/>
            <a:ext cx="9265615" cy="749808"/>
          </a:xfrm>
          <a:prstGeom prst="rect">
            <a:avLst/>
          </a:prstGeom>
          <a:noFill/>
        </p:spPr>
        <p:txBody>
          <a:bodyPr wrap="square" lIns="0" rIns="0" tIns="0" bIns="0">
            <a:spAutoFit/>
          </a:bodyPr>
          <a:lstStyle/>
          <a:p>
            <a:r>
              <a:rPr sz="1600" b="1" i="0">
                <a:solidFill>
                  <a:srgbClr val="051C2C"/>
                </a:solidFill>
                <a:latin typeface="Arial"/>
              </a:rPr>
              <a:t>Enterprise 360    </a:t>
            </a:r>
            <a:r>
              <a:rPr sz="1200" b="0" i="1">
                <a:solidFill>
                  <a:srgbClr val="2251FF"/>
                </a:solidFill>
                <a:latin typeface="Arial"/>
              </a:rPr>
              <a:t>What is happening across turbines, supply chain, and service?</a:t>
            </a:r>
          </a:p>
          <a:p>
            <a:pPr algn="l">
              <a:lnSpc>
                <a:spcPct val="120000"/>
              </a:lnSpc>
              <a:spcBef>
                <a:spcPts val="200"/>
              </a:spcBef>
              <a:spcAft>
                <a:spcPts val="400"/>
              </a:spcAft>
            </a:pPr>
            <a:r>
              <a:rPr sz="1100" b="0" i="0">
                <a:solidFill>
                  <a:srgbClr val="717D89"/>
                </a:solidFill>
                <a:latin typeface="Arial"/>
              </a:rPr>
              <a:t>Integrate SAP, field service, SCADA, warranty, and financial data for a unified view of asset and operational health.</a:t>
            </a:r>
          </a:p>
        </p:txBody>
      </p:sp>
      <p:sp>
        <p:nvSpPr>
          <p:cNvPr id="12" name="Rectangle 11"/>
          <p:cNvSpPr/>
          <p:nvPr/>
        </p:nvSpPr>
        <p:spPr>
          <a:xfrm>
            <a:off x="777240" y="281635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2816352"/>
            <a:ext cx="868680" cy="93268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281635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02</a:t>
            </a:r>
          </a:p>
        </p:txBody>
      </p:sp>
      <p:sp>
        <p:nvSpPr>
          <p:cNvPr id="15" name="TextBox 14"/>
          <p:cNvSpPr txBox="1"/>
          <p:nvPr/>
        </p:nvSpPr>
        <p:spPr>
          <a:xfrm>
            <a:off x="1874519" y="2944368"/>
            <a:ext cx="9265615" cy="749808"/>
          </a:xfrm>
          <a:prstGeom prst="rect">
            <a:avLst/>
          </a:prstGeom>
          <a:noFill/>
        </p:spPr>
        <p:txBody>
          <a:bodyPr wrap="square" lIns="0" rIns="0" tIns="0" bIns="0">
            <a:spAutoFit/>
          </a:bodyPr>
          <a:lstStyle/>
          <a:p>
            <a:r>
              <a:rPr sz="1600" b="1" i="0">
                <a:solidFill>
                  <a:srgbClr val="051C2C"/>
                </a:solidFill>
                <a:latin typeface="Arial"/>
              </a:rPr>
              <a:t>Knowledge Graph    </a:t>
            </a:r>
            <a:r>
              <a:rPr sz="1200" b="0" i="1">
                <a:solidFill>
                  <a:srgbClr val="2251FF"/>
                </a:solidFill>
                <a:latin typeface="Arial"/>
              </a:rPr>
              <a:t>Why are incidents and losses occurring?</a:t>
            </a:r>
          </a:p>
          <a:p>
            <a:pPr algn="l">
              <a:lnSpc>
                <a:spcPct val="120000"/>
              </a:lnSpc>
              <a:spcBef>
                <a:spcPts val="200"/>
              </a:spcBef>
              <a:spcAft>
                <a:spcPts val="400"/>
              </a:spcAft>
            </a:pPr>
            <a:r>
              <a:rPr sz="1100" b="0" i="0">
                <a:solidFill>
                  <a:srgbClr val="717D89"/>
                </a:solidFill>
                <a:latin typeface="Arial"/>
              </a:rPr>
              <a:t>Model relationships between components, suppliers, incidents, and financial outcomes to enable root-cause and risk propagation analysis.</a:t>
            </a:r>
          </a:p>
        </p:txBody>
      </p:sp>
      <p:sp>
        <p:nvSpPr>
          <p:cNvPr id="16" name="Rectangle 15"/>
          <p:cNvSpPr/>
          <p:nvPr/>
        </p:nvSpPr>
        <p:spPr>
          <a:xfrm>
            <a:off x="777240" y="3867911"/>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77240" y="3867911"/>
            <a:ext cx="868680" cy="93268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3867911"/>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03</a:t>
            </a:r>
          </a:p>
        </p:txBody>
      </p:sp>
      <p:sp>
        <p:nvSpPr>
          <p:cNvPr id="19" name="TextBox 18"/>
          <p:cNvSpPr txBox="1"/>
          <p:nvPr/>
        </p:nvSpPr>
        <p:spPr>
          <a:xfrm>
            <a:off x="1874519" y="3995927"/>
            <a:ext cx="9265615" cy="749808"/>
          </a:xfrm>
          <a:prstGeom prst="rect">
            <a:avLst/>
          </a:prstGeom>
          <a:noFill/>
        </p:spPr>
        <p:txBody>
          <a:bodyPr wrap="square" lIns="0" rIns="0" tIns="0" bIns="0">
            <a:spAutoFit/>
          </a:bodyPr>
          <a:lstStyle/>
          <a:p>
            <a:r>
              <a:rPr sz="1600" b="1" i="0">
                <a:solidFill>
                  <a:srgbClr val="051C2C"/>
                </a:solidFill>
                <a:latin typeface="Arial"/>
              </a:rPr>
              <a:t>AI Copilot    </a:t>
            </a:r>
            <a:r>
              <a:rPr sz="1200" b="0" i="1">
                <a:solidFill>
                  <a:srgbClr val="2251FF"/>
                </a:solidFill>
                <a:latin typeface="Arial"/>
              </a:rPr>
              <a:t>Explain in plain language — and recommend action.</a:t>
            </a:r>
          </a:p>
          <a:p>
            <a:pPr algn="l">
              <a:lnSpc>
                <a:spcPct val="120000"/>
              </a:lnSpc>
              <a:spcBef>
                <a:spcPts val="200"/>
              </a:spcBef>
              <a:spcAft>
                <a:spcPts val="400"/>
              </a:spcAft>
            </a:pPr>
            <a:r>
              <a:rPr sz="1100" b="0" i="0">
                <a:solidFill>
                  <a:srgbClr val="717D89"/>
                </a:solidFill>
                <a:latin typeface="Arial"/>
              </a:rPr>
              <a:t>Natural language Q&amp;A over unified data, grounded in the knowledge graph, for explainable, role-specific insights.</a:t>
            </a:r>
          </a:p>
        </p:txBody>
      </p:sp>
      <p:sp>
        <p:nvSpPr>
          <p:cNvPr id="20" name="Rectangle 19"/>
          <p:cNvSpPr/>
          <p:nvPr/>
        </p:nvSpPr>
        <p:spPr>
          <a:xfrm>
            <a:off x="777240" y="491947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4919472"/>
            <a:ext cx="868680" cy="93268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91947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04</a:t>
            </a:r>
          </a:p>
        </p:txBody>
      </p:sp>
      <p:sp>
        <p:nvSpPr>
          <p:cNvPr id="23" name="TextBox 22"/>
          <p:cNvSpPr txBox="1"/>
          <p:nvPr/>
        </p:nvSpPr>
        <p:spPr>
          <a:xfrm>
            <a:off x="1874519" y="5047488"/>
            <a:ext cx="9265615" cy="749808"/>
          </a:xfrm>
          <a:prstGeom prst="rect">
            <a:avLst/>
          </a:prstGeom>
          <a:noFill/>
        </p:spPr>
        <p:txBody>
          <a:bodyPr wrap="square" lIns="0" rIns="0" tIns="0" bIns="0">
            <a:spAutoFit/>
          </a:bodyPr>
          <a:lstStyle/>
          <a:p>
            <a:r>
              <a:rPr sz="1600" b="1" i="0">
                <a:solidFill>
                  <a:srgbClr val="051C2C"/>
                </a:solidFill>
                <a:latin typeface="Arial"/>
              </a:rPr>
              <a:t>Agent Factory    </a:t>
            </a:r>
            <a:r>
              <a:rPr sz="1200" b="0" i="1">
                <a:solidFill>
                  <a:srgbClr val="2251FF"/>
                </a:solidFill>
                <a:latin typeface="Arial"/>
              </a:rPr>
              <a:t>Autonomously resolve and optimize.</a:t>
            </a:r>
          </a:p>
          <a:p>
            <a:pPr algn="l">
              <a:lnSpc>
                <a:spcPct val="120000"/>
              </a:lnSpc>
              <a:spcBef>
                <a:spcPts val="200"/>
              </a:spcBef>
              <a:spcAft>
                <a:spcPts val="400"/>
              </a:spcAft>
            </a:pPr>
            <a:r>
              <a:rPr sz="1100" b="0" i="0">
                <a:solidFill>
                  <a:srgbClr val="717D89"/>
                </a:solidFill>
                <a:latin typeface="Arial"/>
              </a:rPr>
              <a:t>Trigger autonomous workflows — from supplier notifications to field service scheduling — to close the loop and realize value.</a:t>
            </a:r>
          </a:p>
        </p:txBody>
      </p:sp>
      <p:sp>
        <p:nvSpPr>
          <p:cNvPr id="24" name="TextBox 2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reference architecture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Siemens Gamesa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How we unify Siemens Gamesa's data into one business 360</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45920"/>
            <a:ext cx="29260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SYSTEMS TODAY — SILOED</a:t>
            </a:r>
          </a:p>
        </p:txBody>
      </p:sp>
      <p:sp>
        <p:nvSpPr>
          <p:cNvPr id="9" name="TextBox 8"/>
          <p:cNvSpPr txBox="1"/>
          <p:nvPr/>
        </p:nvSpPr>
        <p:spPr>
          <a:xfrm>
            <a:off x="4160520" y="1645920"/>
            <a:ext cx="38404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UNIFY · NO DATA MOVEMENT</a:t>
            </a:r>
          </a:p>
        </p:txBody>
      </p:sp>
      <p:sp>
        <p:nvSpPr>
          <p:cNvPr id="10" name="TextBox 9"/>
          <p:cNvSpPr txBox="1"/>
          <p:nvPr/>
        </p:nvSpPr>
        <p:spPr>
          <a:xfrm>
            <a:off x="8458200" y="1645920"/>
            <a:ext cx="2956255"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BUSINESS 360s — ENTITIES</a:t>
            </a:r>
          </a:p>
        </p:txBody>
      </p:sp>
      <p:sp>
        <p:nvSpPr>
          <p:cNvPr id="11" name="Right Arrow 10"/>
          <p:cNvSpPr/>
          <p:nvPr/>
        </p:nvSpPr>
        <p:spPr>
          <a:xfrm>
            <a:off x="3758183"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ight Arrow 11"/>
          <p:cNvSpPr/>
          <p:nvPr/>
        </p:nvSpPr>
        <p:spPr>
          <a:xfrm>
            <a:off x="8055864"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1956816"/>
            <a:ext cx="2926080"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77240" y="1956816"/>
            <a:ext cx="2926080" cy="54864"/>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941832" y="215798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88136" y="215798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S/4HANA (ERP, finance, procurement)</a:t>
            </a:r>
          </a:p>
        </p:txBody>
      </p:sp>
      <p:sp>
        <p:nvSpPr>
          <p:cNvPr id="17" name="Rectangle 16"/>
          <p:cNvSpPr/>
          <p:nvPr/>
        </p:nvSpPr>
        <p:spPr>
          <a:xfrm>
            <a:off x="941832" y="251231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88136" y="251231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SCADA (turbine telemetry)</a:t>
            </a:r>
          </a:p>
        </p:txBody>
      </p:sp>
      <p:sp>
        <p:nvSpPr>
          <p:cNvPr id="19" name="Rectangle 18"/>
          <p:cNvSpPr/>
          <p:nvPr/>
        </p:nvSpPr>
        <p:spPr>
          <a:xfrm>
            <a:off x="941832" y="286664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88136" y="286664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ServiceNow (field ops)</a:t>
            </a:r>
          </a:p>
        </p:txBody>
      </p:sp>
      <p:sp>
        <p:nvSpPr>
          <p:cNvPr id="21" name="Rectangle 20"/>
          <p:cNvSpPr/>
          <p:nvPr/>
        </p:nvSpPr>
        <p:spPr>
          <a:xfrm>
            <a:off x="941832" y="322097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88136" y="322097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Warranty Mgmt (claims, reserves)</a:t>
            </a:r>
          </a:p>
        </p:txBody>
      </p:sp>
      <p:sp>
        <p:nvSpPr>
          <p:cNvPr id="23" name="Rectangle 22"/>
          <p:cNvSpPr/>
          <p:nvPr/>
        </p:nvSpPr>
        <p:spPr>
          <a:xfrm>
            <a:off x="941832" y="357530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88136" y="357530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QA System (quality, audits)</a:t>
            </a:r>
          </a:p>
        </p:txBody>
      </p:sp>
      <p:sp>
        <p:nvSpPr>
          <p:cNvPr id="25" name="Rectangle 24"/>
          <p:cNvSpPr/>
          <p:nvPr/>
        </p:nvSpPr>
        <p:spPr>
          <a:xfrm>
            <a:off x="941832" y="392963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88136" y="392963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CRM (Salesforce)</a:t>
            </a:r>
          </a:p>
        </p:txBody>
      </p:sp>
      <p:sp>
        <p:nvSpPr>
          <p:cNvPr id="27" name="Rectangle 26"/>
          <p:cNvSpPr/>
          <p:nvPr/>
        </p:nvSpPr>
        <p:spPr>
          <a:xfrm>
            <a:off x="941832" y="428396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88136" y="428396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MM (inventory)</a:t>
            </a:r>
          </a:p>
        </p:txBody>
      </p:sp>
      <p:sp>
        <p:nvSpPr>
          <p:cNvPr id="29" name="Rectangle 28"/>
          <p:cNvSpPr/>
          <p:nvPr/>
        </p:nvSpPr>
        <p:spPr>
          <a:xfrm>
            <a:off x="941832" y="463829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88136" y="463829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Contract Mgmt</a:t>
            </a:r>
          </a:p>
        </p:txBody>
      </p:sp>
      <p:sp>
        <p:nvSpPr>
          <p:cNvPr id="31" name="Rectangle 30"/>
          <p:cNvSpPr/>
          <p:nvPr/>
        </p:nvSpPr>
        <p:spPr>
          <a:xfrm>
            <a:off x="4160520" y="1956816"/>
            <a:ext cx="3840480" cy="32004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4416552" y="210312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Connect</a:t>
            </a:r>
          </a:p>
          <a:p>
            <a:pPr algn="l">
              <a:lnSpc>
                <a:spcPct val="118000"/>
              </a:lnSpc>
              <a:spcBef>
                <a:spcPts val="200"/>
              </a:spcBef>
              <a:spcAft>
                <a:spcPts val="400"/>
              </a:spcAft>
            </a:pPr>
            <a:r>
              <a:rPr sz="1000" b="0" i="0">
                <a:solidFill>
                  <a:srgbClr val="C4D0DC"/>
                </a:solidFill>
                <a:latin typeface="Arial"/>
              </a:rPr>
              <a:t>200+ pre-built connectors ingest data from SAP, SCADA, ServiceNow, QA, and more — no code required.</a:t>
            </a:r>
          </a:p>
        </p:txBody>
      </p:sp>
      <p:sp>
        <p:nvSpPr>
          <p:cNvPr id="33" name="TextBox 32"/>
          <p:cNvSpPr txBox="1"/>
          <p:nvPr/>
        </p:nvSpPr>
        <p:spPr>
          <a:xfrm>
            <a:off x="4416552" y="285750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Contextualize</a:t>
            </a:r>
          </a:p>
          <a:p>
            <a:pPr algn="l">
              <a:lnSpc>
                <a:spcPct val="118000"/>
              </a:lnSpc>
              <a:spcBef>
                <a:spcPts val="200"/>
              </a:spcBef>
              <a:spcAft>
                <a:spcPts val="400"/>
              </a:spcAft>
            </a:pPr>
            <a:r>
              <a:rPr sz="1000" b="0" i="0">
                <a:solidFill>
                  <a:srgbClr val="C4D0DC"/>
                </a:solidFill>
                <a:latin typeface="Arial"/>
              </a:rPr>
              <a:t>Business concepts (turbines, suppliers, incidents, contracts) are mapped and enriched with metadata and relationships.</a:t>
            </a:r>
          </a:p>
        </p:txBody>
      </p:sp>
      <p:sp>
        <p:nvSpPr>
          <p:cNvPr id="34" name="TextBox 33"/>
          <p:cNvSpPr txBox="1"/>
          <p:nvPr/>
        </p:nvSpPr>
        <p:spPr>
          <a:xfrm>
            <a:off x="4416552" y="361188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Resolve &amp; model</a:t>
            </a:r>
          </a:p>
          <a:p>
            <a:pPr algn="l">
              <a:lnSpc>
                <a:spcPct val="118000"/>
              </a:lnSpc>
              <a:spcBef>
                <a:spcPts val="200"/>
              </a:spcBef>
              <a:spcAft>
                <a:spcPts val="400"/>
              </a:spcAft>
            </a:pPr>
            <a:r>
              <a:rPr sz="1000" b="0" i="0">
                <a:solidFill>
                  <a:srgbClr val="C4D0DC"/>
                </a:solidFill>
                <a:latin typeface="Arial"/>
              </a:rPr>
              <a:t>Entities are deduplicated and linked across systems, forming a unified business graph for root-cause and impact analysis.</a:t>
            </a:r>
          </a:p>
        </p:txBody>
      </p:sp>
      <p:sp>
        <p:nvSpPr>
          <p:cNvPr id="35" name="TextBox 34"/>
          <p:cNvSpPr txBox="1"/>
          <p:nvPr/>
        </p:nvSpPr>
        <p:spPr>
          <a:xfrm>
            <a:off x="4416552" y="436626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Govern</a:t>
            </a:r>
          </a:p>
          <a:p>
            <a:pPr algn="l">
              <a:lnSpc>
                <a:spcPct val="118000"/>
              </a:lnSpc>
              <a:spcBef>
                <a:spcPts val="200"/>
              </a:spcBef>
              <a:spcAft>
                <a:spcPts val="400"/>
              </a:spcAft>
            </a:pPr>
            <a:r>
              <a:rPr sz="1000" b="0" i="0">
                <a:solidFill>
                  <a:srgbClr val="C4D0DC"/>
                </a:solidFill>
                <a:latin typeface="Arial"/>
              </a:rPr>
              <a:t>Lineage, quality, and access controls ensure compliance, auditability, and trust.</a:t>
            </a:r>
          </a:p>
        </p:txBody>
      </p:sp>
      <p:sp>
        <p:nvSpPr>
          <p:cNvPr id="36" name="Rectangle 35"/>
          <p:cNvSpPr/>
          <p:nvPr/>
        </p:nvSpPr>
        <p:spPr>
          <a:xfrm>
            <a:off x="8458200" y="1956816"/>
            <a:ext cx="2956255"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8458200" y="1956816"/>
            <a:ext cx="2956255" cy="54864"/>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641080" y="2121408"/>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Asset 360</a:t>
            </a:r>
          </a:p>
          <a:p>
            <a:pPr algn="l">
              <a:lnSpc>
                <a:spcPct val="105000"/>
              </a:lnSpc>
              <a:spcBef>
                <a:spcPts val="100"/>
              </a:spcBef>
              <a:spcAft>
                <a:spcPts val="400"/>
              </a:spcAft>
            </a:pPr>
            <a:r>
              <a:rPr sz="900" b="0" i="0">
                <a:solidFill>
                  <a:srgbClr val="717D89"/>
                </a:solidFill>
                <a:latin typeface="Arial"/>
              </a:rPr>
              <a:t>SAP S/4HANA, SCADA, QA System</a:t>
            </a:r>
          </a:p>
        </p:txBody>
      </p:sp>
      <p:sp>
        <p:nvSpPr>
          <p:cNvPr id="39" name="TextBox 38"/>
          <p:cNvSpPr txBox="1"/>
          <p:nvPr/>
        </p:nvSpPr>
        <p:spPr>
          <a:xfrm>
            <a:off x="8641080" y="2706624"/>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Customer 360</a:t>
            </a:r>
          </a:p>
          <a:p>
            <a:pPr algn="l">
              <a:lnSpc>
                <a:spcPct val="105000"/>
              </a:lnSpc>
              <a:spcBef>
                <a:spcPts val="100"/>
              </a:spcBef>
              <a:spcAft>
                <a:spcPts val="400"/>
              </a:spcAft>
            </a:pPr>
            <a:r>
              <a:rPr sz="900" b="0" i="0">
                <a:solidFill>
                  <a:srgbClr val="717D89"/>
                </a:solidFill>
                <a:latin typeface="Arial"/>
              </a:rPr>
              <a:t>CRM, SAP S/4HANA, Contract Mgmt</a:t>
            </a:r>
          </a:p>
        </p:txBody>
      </p:sp>
      <p:sp>
        <p:nvSpPr>
          <p:cNvPr id="40" name="TextBox 39"/>
          <p:cNvSpPr txBox="1"/>
          <p:nvPr/>
        </p:nvSpPr>
        <p:spPr>
          <a:xfrm>
            <a:off x="8641080" y="3291840"/>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Vendor 360</a:t>
            </a:r>
          </a:p>
          <a:p>
            <a:pPr algn="l">
              <a:lnSpc>
                <a:spcPct val="105000"/>
              </a:lnSpc>
              <a:spcBef>
                <a:spcPts val="100"/>
              </a:spcBef>
              <a:spcAft>
                <a:spcPts val="400"/>
              </a:spcAft>
            </a:pPr>
            <a:r>
              <a:rPr sz="900" b="0" i="0">
                <a:solidFill>
                  <a:srgbClr val="717D89"/>
                </a:solidFill>
                <a:latin typeface="Arial"/>
              </a:rPr>
              <a:t>SAP S/4HANA, QA System, Audit Trail</a:t>
            </a:r>
          </a:p>
        </p:txBody>
      </p:sp>
      <p:sp>
        <p:nvSpPr>
          <p:cNvPr id="41" name="TextBox 40"/>
          <p:cNvSpPr txBox="1"/>
          <p:nvPr/>
        </p:nvSpPr>
        <p:spPr>
          <a:xfrm>
            <a:off x="8641080" y="3877056"/>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Service 360</a:t>
            </a:r>
          </a:p>
          <a:p>
            <a:pPr algn="l">
              <a:lnSpc>
                <a:spcPct val="105000"/>
              </a:lnSpc>
              <a:spcBef>
                <a:spcPts val="100"/>
              </a:spcBef>
              <a:spcAft>
                <a:spcPts val="400"/>
              </a:spcAft>
            </a:pPr>
            <a:r>
              <a:rPr sz="900" b="0" i="0">
                <a:solidFill>
                  <a:srgbClr val="717D89"/>
                </a:solidFill>
                <a:latin typeface="Arial"/>
              </a:rPr>
              <a:t>ServiceNow, SAP MM, Asset Registry</a:t>
            </a:r>
          </a:p>
        </p:txBody>
      </p:sp>
      <p:sp>
        <p:nvSpPr>
          <p:cNvPr id="42" name="TextBox 41"/>
          <p:cNvSpPr txBox="1"/>
          <p:nvPr/>
        </p:nvSpPr>
        <p:spPr>
          <a:xfrm>
            <a:off x="8641080" y="4462272"/>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Finance 360</a:t>
            </a:r>
          </a:p>
          <a:p>
            <a:pPr algn="l">
              <a:lnSpc>
                <a:spcPct val="105000"/>
              </a:lnSpc>
              <a:spcBef>
                <a:spcPts val="100"/>
              </a:spcBef>
              <a:spcAft>
                <a:spcPts val="400"/>
              </a:spcAft>
            </a:pPr>
            <a:r>
              <a:rPr sz="900" b="0" i="0">
                <a:solidFill>
                  <a:srgbClr val="717D89"/>
                </a:solidFill>
                <a:latin typeface="Arial"/>
              </a:rPr>
              <a:t>SAP S/4HANA, Warranty Mgmt, Contract Mgmt</a:t>
            </a:r>
          </a:p>
        </p:txBody>
      </p:sp>
      <p:sp>
        <p:nvSpPr>
          <p:cNvPr id="43" name="Rectangle 42"/>
          <p:cNvSpPr/>
          <p:nvPr/>
        </p:nvSpPr>
        <p:spPr>
          <a:xfrm>
            <a:off x="777240" y="5266944"/>
            <a:ext cx="10637215" cy="4572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777240" y="5266944"/>
            <a:ext cx="54864" cy="4572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960120" y="5266944"/>
            <a:ext cx="10271455" cy="457200"/>
          </a:xfrm>
          <a:prstGeom prst="rect">
            <a:avLst/>
          </a:prstGeom>
          <a:noFill/>
        </p:spPr>
        <p:txBody>
          <a:bodyPr wrap="square" lIns="0" rIns="0" tIns="0" bIns="0" anchor="ctr">
            <a:spAutoFit/>
          </a:bodyPr>
          <a:lstStyle/>
          <a:p>
            <a:pPr algn="l">
              <a:lnSpc>
                <a:spcPct val="115000"/>
              </a:lnSpc>
              <a:spcBef>
                <a:spcPts val="0"/>
              </a:spcBef>
              <a:spcAft>
                <a:spcPts val="400"/>
              </a:spcAft>
            </a:pPr>
            <a:r>
              <a:rPr sz="1050" b="0" i="0">
                <a:solidFill>
                  <a:srgbClr val="051C2C"/>
                </a:solidFill>
                <a:latin typeface="Arial"/>
              </a:rPr>
              <a:t>These 360s are linked via the Knowledge Graph to surface root causes, financial impact, and action triggers.</a:t>
            </a:r>
          </a:p>
        </p:txBody>
      </p:sp>
      <p:sp>
        <p:nvSpPr>
          <p:cNvPr id="46" name="TextBox 4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Enterprise 360 build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