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77240" y="640080"/>
            <a:ext cx="10637215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3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1300" b="1" i="0">
                <a:solidFill>
                  <a:srgbClr val="FFFFFF"/>
                </a:solidFill>
                <a:latin typeface="Arial"/>
              </a:rPr>
              <a:t>   ×   Wadia Group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77240" y="2286000"/>
            <a:ext cx="9722815" cy="21945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8000"/>
              </a:lnSpc>
              <a:spcBef>
                <a:spcPts val="0"/>
              </a:spcBef>
              <a:spcAft>
                <a:spcPts val="400"/>
              </a:spcAft>
            </a:pPr>
            <a:r>
              <a:rPr sz="3400" b="1" i="0">
                <a:solidFill>
                  <a:srgbClr val="FFFFFF"/>
                </a:solidFill>
                <a:latin typeface="Arial"/>
              </a:rPr>
              <a:t>Contextualize your enterprise data — activate value across Wadia Group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77240" y="4754880"/>
            <a:ext cx="9265615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0" i="0">
                <a:solidFill>
                  <a:srgbClr val="C4D0DC"/>
                </a:solidFill>
                <a:latin typeface="Arial"/>
              </a:rPr>
              <a:t>SCIKIQ enables Wadia Group to break data silos, detect margin leakage, and automate corrective action—accelerating profitable growth and operational resilience in a complex, multi-business environment.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217920"/>
            <a:ext cx="1063721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0" i="0">
                <a:solidFill>
                  <a:srgbClr val="9DA8B3"/>
                </a:solidFill>
                <a:latin typeface="Arial"/>
              </a:rPr>
              <a:t>Point of view   |   Prepared for Group CIO, Chief Data &amp; Digital Officer, BU Heads (Britannia, Bombay Dyeing, Bombay Realty, GoAir)   |   Confidential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10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Wadia Group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Traced end to end: one operational signal becomes a quantified revenue impact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868680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01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Fuel cost spike hits GoAir</a:t>
            </a:r>
          </a:p>
        </p:txBody>
      </p:sp>
      <p:sp>
        <p:nvSpPr>
          <p:cNvPr id="10" name="Right Arrow 9"/>
          <p:cNvSpPr/>
          <p:nvPr/>
        </p:nvSpPr>
        <p:spPr>
          <a:xfrm>
            <a:off x="2382469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2592781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2684221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02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Fare adjustment overdue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4198010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408322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499762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03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DEL-BLR route turns loss-making</a:t>
            </a:r>
          </a:p>
        </p:txBody>
      </p:sp>
      <p:sp>
        <p:nvSpPr>
          <p:cNvPr id="16" name="Right Arrow 15"/>
          <p:cNvSpPr/>
          <p:nvPr/>
        </p:nvSpPr>
        <p:spPr>
          <a:xfrm>
            <a:off x="6013551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6223863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315303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04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Route profitability analysis flags erosion</a:t>
            </a:r>
          </a:p>
        </p:txBody>
      </p:sp>
      <p:sp>
        <p:nvSpPr>
          <p:cNvPr id="19" name="Right Arrow 18"/>
          <p:cNvSpPr/>
          <p:nvPr/>
        </p:nvSpPr>
        <p:spPr>
          <a:xfrm>
            <a:off x="7829092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8039404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8130844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05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Fuel supplier contract up for renegotiation</a:t>
            </a:r>
          </a:p>
        </p:txBody>
      </p:sp>
      <p:sp>
        <p:nvSpPr>
          <p:cNvPr id="22" name="Right Arrow 21"/>
          <p:cNvSpPr/>
          <p:nvPr/>
        </p:nvSpPr>
        <p:spPr>
          <a:xfrm>
            <a:off x="9644634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9854946" y="2267712"/>
            <a:ext cx="1559509" cy="1005840"/>
          </a:xfrm>
          <a:prstGeom prst="rect">
            <a:avLst/>
          </a:prstGeom>
          <a:solidFill>
            <a:srgbClr val="D83A3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9946386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06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Business outcome: margin erosion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77240" y="3685032"/>
            <a:ext cx="10637215" cy="10972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Read left to right: Jet fuel prices rise 18% YoY, raising operating costs on key routes.</a:t>
            </a:r>
          </a:p>
          <a:p>
            <a:pPr algn="l">
              <a:lnSpc>
                <a:spcPct val="130000"/>
              </a:lnSpc>
              <a:spcBef>
                <a:spcPts val="600"/>
              </a:spcBef>
              <a:spcAft>
                <a:spcPts val="400"/>
              </a:spcAft>
            </a:pPr>
            <a:r>
              <a:rPr sz="1250" b="1" i="0">
                <a:solidFill>
                  <a:srgbClr val="D83A34"/>
                </a:solidFill>
                <a:latin typeface="Arial"/>
              </a:rPr>
              <a:t>GoAir’s group EBITDA margin drops by 0.8pp, dragging consolidated results.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Illustrative, grounded in the company's operating model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11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Wadia Group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Leadership gets one live, trusted view of Wadia Group — every number traceable to its cause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810512"/>
            <a:ext cx="2453563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777240" y="1810512"/>
            <a:ext cx="2453563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960120" y="1975104"/>
            <a:ext cx="2087803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GROUP EBITDA MARGIN</a:t>
            </a:r>
          </a:p>
          <a:p>
            <a:pPr algn="l">
              <a:lnSpc>
                <a:spcPct val="105000"/>
              </a:lnSpc>
              <a:spcBef>
                <a:spcPts val="300"/>
              </a:spcBef>
              <a:spcAft>
                <a:spcPts val="400"/>
              </a:spcAft>
            </a:pPr>
            <a:r>
              <a:rPr sz="2700" b="1" i="0">
                <a:solidFill>
                  <a:srgbClr val="051C2C"/>
                </a:solidFill>
                <a:latin typeface="Arial"/>
              </a:rPr>
              <a:t>13.2%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D83A34"/>
                </a:solidFill>
                <a:latin typeface="Arial"/>
              </a:rPr>
              <a:t>▼ -0.8pp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505123" y="1810512"/>
            <a:ext cx="2453563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3505123" y="1810512"/>
            <a:ext cx="2453563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688003" y="1975104"/>
            <a:ext cx="2087803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BRITANNIA SALES GROWTH</a:t>
            </a:r>
          </a:p>
          <a:p>
            <a:pPr algn="l">
              <a:lnSpc>
                <a:spcPct val="105000"/>
              </a:lnSpc>
              <a:spcBef>
                <a:spcPts val="300"/>
              </a:spcBef>
              <a:spcAft>
                <a:spcPts val="400"/>
              </a:spcAft>
            </a:pPr>
            <a:r>
              <a:rPr sz="2700" b="1" i="0">
                <a:solidFill>
                  <a:srgbClr val="051C2C"/>
                </a:solidFill>
                <a:latin typeface="Arial"/>
              </a:rPr>
              <a:t>8.1% YoY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16845B"/>
                </a:solidFill>
                <a:latin typeface="Arial"/>
              </a:rPr>
              <a:t>▲ +1.2pp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233007" y="1810512"/>
            <a:ext cx="2453563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6233007" y="1810512"/>
            <a:ext cx="2453563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15887" y="1975104"/>
            <a:ext cx="2087803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GOAIR ROUTE PROFITABILITY</a:t>
            </a:r>
          </a:p>
          <a:p>
            <a:pPr algn="l">
              <a:lnSpc>
                <a:spcPct val="105000"/>
              </a:lnSpc>
              <a:spcBef>
                <a:spcPts val="300"/>
              </a:spcBef>
              <a:spcAft>
                <a:spcPts val="400"/>
              </a:spcAft>
            </a:pPr>
            <a:r>
              <a:rPr sz="2700" b="1" i="0">
                <a:solidFill>
                  <a:srgbClr val="051C2C"/>
                </a:solidFill>
                <a:latin typeface="Arial"/>
              </a:rPr>
              <a:t>₹2.7 Cr loss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D83A34"/>
                </a:solidFill>
                <a:latin typeface="Arial"/>
              </a:rPr>
              <a:t>▼ -₹1.1 Cr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960891" y="1810512"/>
            <a:ext cx="2453563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8960891" y="1810512"/>
            <a:ext cx="2453563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143771" y="1975104"/>
            <a:ext cx="2087803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INVENTORY DAYS (BOMBAY DYEING)</a:t>
            </a:r>
          </a:p>
          <a:p>
            <a:pPr algn="l">
              <a:lnSpc>
                <a:spcPct val="105000"/>
              </a:lnSpc>
              <a:spcBef>
                <a:spcPts val="300"/>
              </a:spcBef>
              <a:spcAft>
                <a:spcPts val="400"/>
              </a:spcAft>
            </a:pPr>
            <a:r>
              <a:rPr sz="2700" b="1" i="0">
                <a:solidFill>
                  <a:srgbClr val="051C2C"/>
                </a:solidFill>
                <a:latin typeface="Arial"/>
              </a:rPr>
              <a:t>74 days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B87A12"/>
                </a:solidFill>
                <a:latin typeface="Arial"/>
              </a:rPr>
              <a:t>● +12 days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77240" y="3730752"/>
            <a:ext cx="10637215" cy="1143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777240" y="3730752"/>
            <a:ext cx="45720" cy="1143000"/>
          </a:xfrm>
          <a:prstGeom prst="rect">
            <a:avLst/>
          </a:prstGeom>
          <a:solidFill>
            <a:srgbClr val="D83A3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1005840" y="3867912"/>
            <a:ext cx="10180015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ROOT CAUSE</a:t>
            </a:r>
          </a:p>
          <a:p>
            <a:pPr algn="l">
              <a:lnSpc>
                <a:spcPct val="125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0" i="0">
                <a:solidFill>
                  <a:srgbClr val="051C2C"/>
                </a:solidFill>
                <a:latin typeface="Arial"/>
              </a:rPr>
              <a:t>Margin erosion in GoAir due to fuel cost spike and delayed fare adjustments on key routes.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1200" b="1" i="0">
                <a:solidFill>
                  <a:srgbClr val="16845B"/>
                </a:solidFill>
                <a:latin typeface="Arial"/>
              </a:rPr>
              <a:t>→ Agent triggers fare repricing and vendor renegotiation to restore margin.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control tower (illustrative)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12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Wadia Group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PROOF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Why SCIKIQ, and why now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13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Wadia Group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Proven at enterprise scale — recognised, deployed, and referenceable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27632"/>
            <a:ext cx="5090007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2251FF"/>
                </a:solidFill>
                <a:latin typeface="Arial"/>
              </a:rPr>
              <a:t>TRACK RECORD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77240" y="1993392"/>
            <a:ext cx="5090007" cy="3657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Among the top augmented-BI platforms (Forrester)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NASSCOM Top-10 Deep-Tech Startup (India)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Featured at MWC Barcelona &amp; AWS re:Invent for GenAI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World's first GenAI fare-rule engine for an international airline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Powers a global logistics &amp; supply-chain leader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200+ pre-built connectors · India · USA · UAE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324447" y="1627632"/>
            <a:ext cx="5090007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2251FF"/>
                </a:solidFill>
                <a:latin typeface="Arial"/>
              </a:rPr>
              <a:t>WHY NOT THE ALTERNATIVES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324447" y="1993392"/>
            <a:ext cx="5090007" cy="3657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/>
          <a:p>
            <a:pPr algn="l">
              <a:lnSpc>
                <a:spcPct val="105000"/>
              </a:lnSpc>
              <a:spcBef>
                <a:spcPts val="800"/>
              </a:spcBef>
              <a:spcAft>
                <a:spcPts val="100"/>
              </a:spcAft>
            </a:pPr>
            <a:r>
              <a:rPr sz="1250" b="1" i="0">
                <a:solidFill>
                  <a:srgbClr val="051C2C"/>
                </a:solidFill>
                <a:latin typeface="Arial"/>
              </a:rPr>
              <a:t>vs. building it yourself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SCIKIQ delivers 85% faster integration and 60% lower TCO—no need to assemble, staff, and govern a multi-year internal build across SAP, RMS, SFA, and more.</a:t>
            </a:r>
          </a:p>
          <a:p>
            <a:pPr algn="l">
              <a:lnSpc>
                <a:spcPct val="105000"/>
              </a:lnSpc>
              <a:spcBef>
                <a:spcPts val="800"/>
              </a:spcBef>
              <a:spcAft>
                <a:spcPts val="100"/>
              </a:spcAft>
            </a:pPr>
            <a:r>
              <a:rPr sz="1250" b="1" i="0">
                <a:solidFill>
                  <a:srgbClr val="051C2C"/>
                </a:solidFill>
                <a:latin typeface="Arial"/>
              </a:rPr>
              <a:t>vs. point tools &amp; BI dashboards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Goes beyond reporting—contextualizes, reasons, and acts. Not just dashboards, but closed-loop agents that fix margin/cash leaks autonomously.</a:t>
            </a:r>
          </a:p>
          <a:p>
            <a:pPr algn="l">
              <a:lnSpc>
                <a:spcPct val="105000"/>
              </a:lnSpc>
              <a:spcBef>
                <a:spcPts val="800"/>
              </a:spcBef>
              <a:spcAft>
                <a:spcPts val="100"/>
              </a:spcAft>
            </a:pPr>
            <a:r>
              <a:rPr sz="1250" b="1" i="0">
                <a:solidFill>
                  <a:srgbClr val="051C2C"/>
                </a:solidFill>
                <a:latin typeface="Arial"/>
              </a:rPr>
              <a:t>vs. generic data fabrics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Purpose-built for multi-LOB conglomerates: models business-specific entities (routes, SKUs, cash, compliance) and connects 200+ real systems out-of-the-box.</a:t>
            </a:r>
          </a:p>
          <a:p>
            <a:pPr algn="l">
              <a:lnSpc>
                <a:spcPct val="105000"/>
              </a:lnSpc>
              <a:spcBef>
                <a:spcPts val="800"/>
              </a:spcBef>
              <a:spcAft>
                <a:spcPts val="100"/>
              </a:spcAft>
            </a:pPr>
            <a:r>
              <a:rPr sz="1250" b="1" i="0">
                <a:solidFill>
                  <a:srgbClr val="051C2C"/>
                </a:solidFill>
                <a:latin typeface="Arial"/>
              </a:rPr>
              <a:t>vs. raw LLMs/chatbots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Grounds every answer in real Wadia Group data—no hallucinations, full lineage, and explainable, auditable actions.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SCIKIQ; Forrester; NASSCOM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14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Wadia Group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VALUE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Where it pays off across the business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15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Wadia Group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The same context layer pays off in every function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7190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777240" y="17190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960120" y="18653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AVIATION   ·   Route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Route Profitability Rescue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Unify fuel, fare, and competitor data to detect margin erosion, trace root causes, and trigger fare updates—protecting GoAir’s bottom line.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2 Knowledge Graph · 3 AI Copilot · 4 Agent Factory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414418" y="17190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4414418" y="17190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597298" y="18653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FMCG FINANCE   ·   Finance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Accelerated Cash Conversion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Detect DSO spikes in Britannia’s Modern Trade, explain drivers, and auto-trigger dunning—releasing trapped cash.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2 Knowledge Graph · 3 AI Copilot · 4 Agent Factory</a:t>
            </a:r>
          </a:p>
        </p:txBody>
      </p:sp>
      <p:sp>
        <p:nvSpPr>
          <p:cNvPr id="14" name="Rectangle 13"/>
          <p:cNvSpPr/>
          <p:nvPr/>
        </p:nvSpPr>
        <p:spPr>
          <a:xfrm>
            <a:off x="8051596" y="17190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8051596" y="17190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234476" y="18653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TEXTILES OPERATIONS   ·   Inventory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Inventory Days Optimization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Monitor and reduce inventory build-up in Bombay Dyeing, tracing causes and triggering clearance actions.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2 Knowledge Graph · 3 AI Copilot · 4 Agent Factory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77240" y="35478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777240" y="35478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60120" y="36941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REAL ESTATE   ·   Project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Project Pipeline Control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Unify project, cash flow, and vendor data for Bombay Realty—spotting delays, tracing causes, and automating escalation.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2 Knowledge Graph · 3 AI Copilot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414418" y="35478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4414418" y="35478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4597298" y="36941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COMPLIANCE &amp; RISK   ·   Compliance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Regulatory Early Warning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Detect and explain compliance events across aviation and FMCG, auto-remediating before they escalate.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2 Knowledge Graph · 3 AI Copilot · 4 Agent Factory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16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Wadia Group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PLAN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Stakeholders, ambition, and the 90-day path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17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Wadia Group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Five personas own the decision — here is what moves each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673352"/>
            <a:ext cx="10637215" cy="564315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14400" y="1673352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FFFFFF"/>
                </a:solidFill>
                <a:latin typeface="Arial"/>
              </a:rPr>
              <a:t>PERSONA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246120" y="1673352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FFFFFF"/>
                </a:solidFill>
                <a:latin typeface="Arial"/>
              </a:rPr>
              <a:t>DECISION THEY OWN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715000" y="1673352"/>
            <a:ext cx="446501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FFFFFF"/>
                </a:solidFill>
                <a:latin typeface="Arial"/>
              </a:rPr>
              <a:t>WHAT MOVES THEM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408615" y="1673352"/>
            <a:ext cx="9144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FFFFFF"/>
                </a:solidFill>
                <a:latin typeface="Arial"/>
              </a:rPr>
              <a:t>ENGAGE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77240" y="2237667"/>
            <a:ext cx="10637215" cy="564315"/>
          </a:xfrm>
          <a:prstGeom prst="rect">
            <a:avLst/>
          </a:prstGeom>
          <a:solidFill>
            <a:srgbClr val="F2F4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14" name="Connector 13"/>
          <p:cNvCxnSpPr/>
          <p:nvPr/>
        </p:nvCxnSpPr>
        <p:spPr>
          <a:xfrm>
            <a:off x="777240" y="2237667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914400" y="2237667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Group CIO / CDO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ECONOMIC BUYER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246120" y="2237667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Platform strategy &amp; architecture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715000" y="2237667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 unifies all Wadia Group data—across FMCG, realty, aviation, and more—into a single, AI-ready fabric, slashing integration cost and time.”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394899" y="2364377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●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797235" y="2237667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Court</a:t>
            </a:r>
          </a:p>
        </p:txBody>
      </p:sp>
      <p:cxnSp>
        <p:nvCxnSpPr>
          <p:cNvPr id="20" name="Connector 19"/>
          <p:cNvCxnSpPr/>
          <p:nvPr/>
        </p:nvCxnSpPr>
        <p:spPr>
          <a:xfrm>
            <a:off x="777240" y="2801982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914400" y="2801982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CEO / Chairman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CHAMPION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246120" y="2801982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Strategic agility, competitive edge, group-wid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715000" y="2801982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 enables real-time, cross-LOB insights and action—driving growth, margin, and resilience across the portfolio.”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0394899" y="2928692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●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0797235" y="2801982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Court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77240" y="3366298"/>
            <a:ext cx="10637215" cy="564315"/>
          </a:xfrm>
          <a:prstGeom prst="rect">
            <a:avLst/>
          </a:prstGeom>
          <a:solidFill>
            <a:srgbClr val="F2F4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27" name="Connector 26"/>
          <p:cNvCxnSpPr/>
          <p:nvPr/>
        </p:nvCxnSpPr>
        <p:spPr>
          <a:xfrm>
            <a:off x="777240" y="3366298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914400" y="3366298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CFO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ECONOMIC BUYER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246120" y="3366298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Budget, payback &amp; risk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715000" y="3366298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 delivers 70% lower data-prep costs and 60% lower TCO, while reducing compliance risk across regulated units.”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0394899" y="3493008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●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0797235" y="3366298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Court</a:t>
            </a:r>
          </a:p>
        </p:txBody>
      </p:sp>
      <p:cxnSp>
        <p:nvCxnSpPr>
          <p:cNvPr id="33" name="Connector 32"/>
          <p:cNvCxnSpPr/>
          <p:nvPr/>
        </p:nvCxnSpPr>
        <p:spPr>
          <a:xfrm>
            <a:off x="777240" y="3930613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914400" y="3930613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Head of Digital Transformation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CHAMPION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246120" y="3930613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Accelerating modernization, AI/ML adoption, bu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715000" y="3930613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“With SCIKIQ, Wadia Group leapfrogs from reporting to autonomous, AI-driven operations—outpacing Aditya Birla and Bajaj in digital maturity.”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0394899" y="4057323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●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0797235" y="3930613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Court</a:t>
            </a:r>
          </a:p>
        </p:txBody>
      </p:sp>
      <p:sp>
        <p:nvSpPr>
          <p:cNvPr id="39" name="Rectangle 38"/>
          <p:cNvSpPr/>
          <p:nvPr/>
        </p:nvSpPr>
        <p:spPr>
          <a:xfrm>
            <a:off x="777240" y="4494929"/>
            <a:ext cx="10637215" cy="564315"/>
          </a:xfrm>
          <a:prstGeom prst="rect">
            <a:avLst/>
          </a:prstGeom>
          <a:solidFill>
            <a:srgbClr val="F2F4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40" name="Connector 39"/>
          <p:cNvCxnSpPr/>
          <p:nvPr/>
        </p:nvCxnSpPr>
        <p:spPr>
          <a:xfrm>
            <a:off x="777240" y="4494929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914400" y="4494929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Business Unit CEO (Britannia, Bombay Dyeing, GoAir, Bombay Realty)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USER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3246120" y="4494929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Adoption &amp; outcomes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5715000" y="4494929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“SCIKIQ’s no-code data products empower your teams to launch new offerings, optimize supply chain, and respond to market shifts—fast.”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0394899" y="4621638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◑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0797235" y="4494929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Enable</a:t>
            </a:r>
          </a:p>
        </p:txBody>
      </p:sp>
      <p:cxnSp>
        <p:nvCxnSpPr>
          <p:cNvPr id="46" name="Connector 45"/>
          <p:cNvCxnSpPr/>
          <p:nvPr/>
        </p:nvCxnSpPr>
        <p:spPr>
          <a:xfrm>
            <a:off x="777240" y="5059244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914400" y="5059244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CISO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BLOCKER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3246120" y="5059244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Security, access &amp; compliance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5715000" y="5059244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“SCIKIQ’s enterprise-grade lineage, access, and compliance controls ensure secure, auditable data activation.”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10394899" y="5185954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◕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10797235" y="5059244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Neutralise</a:t>
            </a:r>
          </a:p>
        </p:txBody>
      </p:sp>
      <p:cxnSp>
        <p:nvCxnSpPr>
          <p:cNvPr id="52" name="Connector 51"/>
          <p:cNvCxnSpPr/>
          <p:nvPr/>
        </p:nvCxnSpPr>
        <p:spPr>
          <a:xfrm>
            <a:off x="777240" y="5623560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777240" y="577900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850" b="0" i="0">
                <a:solidFill>
                  <a:srgbClr val="717D89"/>
                </a:solidFill>
                <a:latin typeface="Arial"/>
              </a:rPr>
              <a:t>Engage = priority of effort to win the persona:  ● court   ◕ neutralise   ◑ inform/enable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account analysis — internal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18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Wadia Group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Build the context layer once; compound it across Wadia Group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4084167" y="1901952"/>
            <a:ext cx="4023360" cy="841248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084167" y="1901952"/>
            <a:ext cx="4023360" cy="84124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Arial"/>
              </a:rPr>
              <a:t>Agent Factory    </a:t>
            </a:r>
            <a:r>
              <a:rPr sz="1100" b="0" i="0">
                <a:solidFill>
                  <a:srgbClr val="C4D0DC"/>
                </a:solidFill>
                <a:latin typeface="Arial"/>
              </a:rPr>
              <a:t>Autonomous execution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3489807" y="2852928"/>
            <a:ext cx="5212080" cy="841248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489807" y="2852928"/>
            <a:ext cx="5212080" cy="84124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Arial"/>
              </a:rPr>
              <a:t>AI Copilot    </a:t>
            </a:r>
            <a:r>
              <a:rPr sz="1100" b="0" i="0">
                <a:solidFill>
                  <a:srgbClr val="C4D0DC"/>
                </a:solidFill>
                <a:latin typeface="Arial"/>
              </a:rPr>
              <a:t>Grounded, plain-language answers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849727" y="3803904"/>
            <a:ext cx="6492240" cy="841248"/>
          </a:xfrm>
          <a:prstGeom prst="rect">
            <a:avLst/>
          </a:prstGeom>
          <a:solidFill>
            <a:srgbClr val="1450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2849727" y="3803904"/>
            <a:ext cx="6492240" cy="84124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Arial"/>
              </a:rPr>
              <a:t>Knowledge Graph    </a:t>
            </a:r>
            <a:r>
              <a:rPr sz="1100" b="0" i="0">
                <a:solidFill>
                  <a:srgbClr val="C4D0DC"/>
                </a:solidFill>
                <a:latin typeface="Arial"/>
              </a:rPr>
              <a:t>Model relationships &amp; causality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163927" y="4754880"/>
            <a:ext cx="7863840" cy="841248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2163927" y="4754880"/>
            <a:ext cx="7863840" cy="84124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Arial"/>
              </a:rPr>
              <a:t>Enterprise 360    </a:t>
            </a:r>
            <a:r>
              <a:rPr sz="1100" b="0" i="0">
                <a:solidFill>
                  <a:srgbClr val="C4D0DC"/>
                </a:solidFill>
                <a:latin typeface="Arial"/>
              </a:rPr>
              <a:t>Unified, real-time business view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19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Wadia Group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Prove it in 90 days on one domain, then scale the backbone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673352"/>
            <a:ext cx="10637215" cy="36576"/>
          </a:xfrm>
          <a:prstGeom prst="rect">
            <a:avLst/>
          </a:prstGeom>
          <a:solidFill>
            <a:srgbClr val="D7DC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Oval 8"/>
          <p:cNvSpPr/>
          <p:nvPr/>
        </p:nvSpPr>
        <p:spPr>
          <a:xfrm>
            <a:off x="777240" y="1572768"/>
            <a:ext cx="146304" cy="146304"/>
          </a:xfrm>
          <a:prstGeom prst="ellipse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777240" y="1993392"/>
            <a:ext cx="3362858" cy="777240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960120" y="2084832"/>
            <a:ext cx="2997098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00A9F4"/>
                </a:solidFill>
                <a:latin typeface="Arial"/>
              </a:rPr>
              <a:t>PHASE 1 · 30 DAYS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50" b="1" i="0">
                <a:solidFill>
                  <a:srgbClr val="FFFFFF"/>
                </a:solidFill>
                <a:latin typeface="Arial"/>
              </a:rPr>
              <a:t>Data Unification &amp; Control Tower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" y="2907791"/>
            <a:ext cx="3271418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Integrate SAP ERP, GoAir RMS, Britannia SFA, Fare Rule Engine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Model Customer 360, Route 360, Inventory 360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Launch cross-LOB value control tower for KPIs</a:t>
            </a:r>
          </a:p>
        </p:txBody>
      </p:sp>
      <p:sp>
        <p:nvSpPr>
          <p:cNvPr id="13" name="Oval 12"/>
          <p:cNvSpPr/>
          <p:nvPr/>
        </p:nvSpPr>
        <p:spPr>
          <a:xfrm>
            <a:off x="4414418" y="1572768"/>
            <a:ext cx="146304" cy="146304"/>
          </a:xfrm>
          <a:prstGeom prst="ellipse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414418" y="1993392"/>
            <a:ext cx="3362858" cy="7772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597298" y="2084832"/>
            <a:ext cx="2997098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00A9F4"/>
                </a:solidFill>
                <a:latin typeface="Arial"/>
              </a:rPr>
              <a:t>PHASE 2 · 60 DAYS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50" b="1" i="0">
                <a:solidFill>
                  <a:srgbClr val="FFFFFF"/>
                </a:solidFill>
                <a:latin typeface="Arial"/>
              </a:rPr>
              <a:t>Knowledge Graph &amp; Copilot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460138" y="2907791"/>
            <a:ext cx="3271418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Build Knowledge Graph across LOBs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Enable Copilot for business questions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Trace scenario from event to impact</a:t>
            </a:r>
          </a:p>
        </p:txBody>
      </p:sp>
      <p:sp>
        <p:nvSpPr>
          <p:cNvPr id="17" name="Oval 16"/>
          <p:cNvSpPr/>
          <p:nvPr/>
        </p:nvSpPr>
        <p:spPr>
          <a:xfrm>
            <a:off x="8051596" y="1572768"/>
            <a:ext cx="146304" cy="146304"/>
          </a:xfrm>
          <a:prstGeom prst="ellipse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8051596" y="1993392"/>
            <a:ext cx="3362858" cy="77724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8234476" y="2084832"/>
            <a:ext cx="2997098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00A9F4"/>
                </a:solidFill>
                <a:latin typeface="Arial"/>
              </a:rPr>
              <a:t>PHASE 3 · 90 DAYS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50" b="1" i="0">
                <a:solidFill>
                  <a:srgbClr val="FFFFFF"/>
                </a:solidFill>
                <a:latin typeface="Arial"/>
              </a:rPr>
              <a:t>Agent Factory &amp; Autonomous Action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097316" y="2907791"/>
            <a:ext cx="3271418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Launch Fare Repricing, DSO, Inventory, and Vendor Agents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Automate write-back to SAP, RMS, SFA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Verify realized value and closed-loop action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delivery methodology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FFFFFF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2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Wadia Group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CONTEXT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Why today’s stack can’t deliver AI value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20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Wadia Group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FFFFFF"/>
                </a:solidFill>
                <a:latin typeface="Arial"/>
              </a:rPr>
              <a:t>The next step: a focused 90-day pilot with one executive sponsor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334A5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27632"/>
            <a:ext cx="9722815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0" i="0">
                <a:solidFill>
                  <a:srgbClr val="C4D0DC"/>
                </a:solidFill>
                <a:latin typeface="Arial"/>
              </a:rPr>
              <a:t>Unlock margin, cash, and compliance gains in 90 days.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2496312"/>
            <a:ext cx="3362858" cy="1554480"/>
          </a:xfrm>
          <a:prstGeom prst="rect">
            <a:avLst/>
          </a:prstGeom>
          <a:solidFill>
            <a:srgbClr val="0C2A40"/>
          </a:solidFill>
          <a:ln w="9525">
            <a:solidFill>
              <a:srgbClr val="243A4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777240" y="2496312"/>
            <a:ext cx="3362858" cy="45720"/>
          </a:xfrm>
          <a:prstGeom prst="rect">
            <a:avLst/>
          </a:prstGeom>
          <a:solidFill>
            <a:srgbClr val="00A9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978408" y="2679192"/>
            <a:ext cx="2960522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800" b="1" i="0">
                <a:solidFill>
                  <a:srgbClr val="00A9F4"/>
                </a:solidFill>
                <a:latin typeface="Arial"/>
              </a:rPr>
              <a:t>01</a:t>
            </a:r>
          </a:p>
          <a:p>
            <a:pPr algn="l">
              <a:lnSpc>
                <a:spcPct val="125000"/>
              </a:lnSpc>
              <a:spcBef>
                <a:spcPts val="400"/>
              </a:spcBef>
              <a:spcAft>
                <a:spcPts val="400"/>
              </a:spcAft>
            </a:pPr>
            <a:r>
              <a:rPr sz="1300" b="0" i="0">
                <a:solidFill>
                  <a:srgbClr val="C4D0DC"/>
                </a:solidFill>
                <a:latin typeface="Arial"/>
              </a:rPr>
              <a:t>Run a cross-LOB value discovery workshop with SCIKIQ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414418" y="2496312"/>
            <a:ext cx="3362858" cy="1554480"/>
          </a:xfrm>
          <a:prstGeom prst="rect">
            <a:avLst/>
          </a:prstGeom>
          <a:solidFill>
            <a:srgbClr val="0C2A40"/>
          </a:solidFill>
          <a:ln w="9525">
            <a:solidFill>
              <a:srgbClr val="243A4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414418" y="2496312"/>
            <a:ext cx="3362858" cy="45720"/>
          </a:xfrm>
          <a:prstGeom prst="rect">
            <a:avLst/>
          </a:prstGeom>
          <a:solidFill>
            <a:srgbClr val="00A9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615586" y="2679192"/>
            <a:ext cx="2960522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800" b="1" i="0">
                <a:solidFill>
                  <a:srgbClr val="00A9F4"/>
                </a:solidFill>
                <a:latin typeface="Arial"/>
              </a:rPr>
              <a:t>02</a:t>
            </a:r>
          </a:p>
          <a:p>
            <a:pPr algn="l">
              <a:lnSpc>
                <a:spcPct val="125000"/>
              </a:lnSpc>
              <a:spcBef>
                <a:spcPts val="400"/>
              </a:spcBef>
              <a:spcAft>
                <a:spcPts val="400"/>
              </a:spcAft>
            </a:pPr>
            <a:r>
              <a:rPr sz="1300" b="0" i="0">
                <a:solidFill>
                  <a:srgbClr val="C4D0DC"/>
                </a:solidFill>
                <a:latin typeface="Arial"/>
              </a:rPr>
              <a:t>Connect SAP, RMS, SFA, and Fare Engine for a pilot business 360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051596" y="2496312"/>
            <a:ext cx="3362858" cy="1554480"/>
          </a:xfrm>
          <a:prstGeom prst="rect">
            <a:avLst/>
          </a:prstGeom>
          <a:solidFill>
            <a:srgbClr val="0C2A40"/>
          </a:solidFill>
          <a:ln w="9525">
            <a:solidFill>
              <a:srgbClr val="243A4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8051596" y="2496312"/>
            <a:ext cx="3362858" cy="45720"/>
          </a:xfrm>
          <a:prstGeom prst="rect">
            <a:avLst/>
          </a:prstGeom>
          <a:solidFill>
            <a:srgbClr val="00A9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252764" y="2679192"/>
            <a:ext cx="2960522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800" b="1" i="0">
                <a:solidFill>
                  <a:srgbClr val="00A9F4"/>
                </a:solidFill>
                <a:latin typeface="Arial"/>
              </a:rPr>
              <a:t>03</a:t>
            </a:r>
          </a:p>
          <a:p>
            <a:pPr algn="l">
              <a:lnSpc>
                <a:spcPct val="125000"/>
              </a:lnSpc>
              <a:spcBef>
                <a:spcPts val="400"/>
              </a:spcBef>
              <a:spcAft>
                <a:spcPts val="400"/>
              </a:spcAft>
            </a:pPr>
            <a:r>
              <a:rPr sz="1300" b="0" i="0">
                <a:solidFill>
                  <a:srgbClr val="C4D0DC"/>
                </a:solidFill>
                <a:latin typeface="Arial"/>
              </a:rPr>
              <a:t>Deploy one agent (e.g., Fare Repricing or DSO) to prove value in 6 weeks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77240" y="4325112"/>
            <a:ext cx="10637215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400" b="1" i="0">
                <a:solidFill>
                  <a:srgbClr val="FFFFFF"/>
                </a:solidFill>
                <a:latin typeface="Arial"/>
              </a:rPr>
              <a:t>Let’s move the needle on margin, cash, and compliance—across every Wadia business.    </a:t>
            </a:r>
            <a:r>
              <a:rPr sz="1400" b="1" i="0">
                <a:solidFill>
                  <a:srgbClr val="00A9F4"/>
                </a:solidFill>
                <a:latin typeface="Arial"/>
              </a:rPr>
              <a:t>✉ sales@scikiq.com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2251FF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3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Wadia Group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The barrier to AI value is data readiness — not algorithms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901952"/>
            <a:ext cx="3179978" cy="2011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4600" b="1" i="0">
                <a:solidFill>
                  <a:srgbClr val="2251FF"/>
                </a:solidFill>
                <a:latin typeface="Arial"/>
              </a:rPr>
              <a:t>~70%</a:t>
            </a:r>
          </a:p>
          <a:p>
            <a:pPr algn="l">
              <a:lnSpc>
                <a:spcPct val="125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0" i="0">
                <a:solidFill>
                  <a:srgbClr val="717D89"/>
                </a:solidFill>
                <a:latin typeface="Arial"/>
              </a:rPr>
              <a:t>of enterprise data goes unused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22978" y="1901952"/>
            <a:ext cx="3179978" cy="2011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4600" b="1" i="0">
                <a:solidFill>
                  <a:srgbClr val="2251FF"/>
                </a:solidFill>
                <a:latin typeface="Arial"/>
              </a:rPr>
              <a:t>~12%</a:t>
            </a:r>
          </a:p>
          <a:p>
            <a:pPr algn="l">
              <a:lnSpc>
                <a:spcPct val="125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0" i="0">
                <a:solidFill>
                  <a:srgbClr val="717D89"/>
                </a:solidFill>
                <a:latin typeface="Arial"/>
              </a:rPr>
              <a:t>of orgs are ready for agentic AI (despite ~80% investing)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868716" y="1901952"/>
            <a:ext cx="3179978" cy="2011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4600" b="1" i="0">
                <a:solidFill>
                  <a:srgbClr val="2251FF"/>
                </a:solidFill>
                <a:latin typeface="Arial"/>
              </a:rPr>
              <a:t>$2.3T</a:t>
            </a:r>
          </a:p>
          <a:p>
            <a:pPr algn="l">
              <a:lnSpc>
                <a:spcPct val="125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0" i="0">
                <a:solidFill>
                  <a:srgbClr val="717D89"/>
                </a:solidFill>
                <a:latin typeface="Arial"/>
              </a:rPr>
              <a:t>of digital spend not delivering ROI</a:t>
            </a:r>
          </a:p>
        </p:txBody>
      </p:sp>
      <p:cxnSp>
        <p:nvCxnSpPr>
          <p:cNvPr id="11" name="Connector 10"/>
          <p:cNvCxnSpPr/>
          <p:nvPr/>
        </p:nvCxnSpPr>
        <p:spPr>
          <a:xfrm>
            <a:off x="777240" y="4096512"/>
            <a:ext cx="10637215" cy="0"/>
          </a:xfrm>
          <a:prstGeom prst="bentConnector3">
            <a:avLst/>
          </a:prstGeom>
          <a:ln w="9525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777240" y="4325112"/>
            <a:ext cx="10637215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1" i="0">
                <a:solidFill>
                  <a:srgbClr val="051C2C"/>
                </a:solidFill>
                <a:latin typeface="Arial"/>
              </a:rPr>
              <a:t>AI isn't held back by algorithms — it's held back by data readiness.  For Wadia Group, the implication is direct:</a:t>
            </a:r>
          </a:p>
          <a:p>
            <a:pPr algn="l">
              <a:lnSpc>
                <a:spcPct val="130000"/>
              </a:lnSpc>
              <a:spcBef>
                <a:spcPts val="400"/>
              </a:spcBef>
              <a:spcAft>
                <a:spcPts val="400"/>
              </a:spcAft>
            </a:pPr>
            <a:r>
              <a:rPr sz="1300" b="0" i="0">
                <a:solidFill>
                  <a:srgbClr val="717D89"/>
                </a:solidFill>
                <a:latin typeface="Arial"/>
              </a:rPr>
              <a:t>Unify, contextualize, and activate data across FMCG, textiles, real estate, and aviation to drive margin, cash, and competitive edge.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Forrester; IDC; Qlik/IDC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4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Wadia Group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APPROACH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What SCIKIQ is — and how it works for Wadia Group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5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Wadia Group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SCIKIQ turns siloed data into AI-ready products — Connect, Curate, Control, Consume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27632"/>
            <a:ext cx="10637215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350" b="0" i="0">
                <a:solidFill>
                  <a:srgbClr val="717D89"/>
                </a:solidFill>
                <a:latin typeface="Arial"/>
              </a:rPr>
              <a:t>SCIKIQ is an AI-first, no-code data-fabric platform that unifies siloed enterprise data into AI-ready data products — for enterprise-scale intelligence and data monetization.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2404872"/>
            <a:ext cx="2453563" cy="2286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777240" y="2404872"/>
            <a:ext cx="2453563" cy="45720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77240" y="2459736"/>
            <a:ext cx="2453563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FFFFF"/>
                </a:solidFill>
                <a:latin typeface="Arial"/>
              </a:rPr>
              <a:t>Connect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60120" y="3026664"/>
            <a:ext cx="2087803" cy="1554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200+ connectors — every source, no latency, no code.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3276523" y="3410712"/>
            <a:ext cx="182880" cy="256032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3505123" y="2404872"/>
            <a:ext cx="2453563" cy="2286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3505123" y="2404872"/>
            <a:ext cx="2453563" cy="45720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3505123" y="2459736"/>
            <a:ext cx="2453563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FFFFF"/>
                </a:solidFill>
                <a:latin typeface="Arial"/>
              </a:rPr>
              <a:t>Curate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688003" y="3026664"/>
            <a:ext cx="2087803" cy="1554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Contextualize, model and prepare data for every team.</a:t>
            </a:r>
          </a:p>
        </p:txBody>
      </p:sp>
      <p:sp>
        <p:nvSpPr>
          <p:cNvPr id="18" name="Right Arrow 17"/>
          <p:cNvSpPr/>
          <p:nvPr/>
        </p:nvSpPr>
        <p:spPr>
          <a:xfrm>
            <a:off x="6004407" y="3410712"/>
            <a:ext cx="182880" cy="256032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6233007" y="2404872"/>
            <a:ext cx="2453563" cy="2286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233007" y="2404872"/>
            <a:ext cx="2453563" cy="45720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233007" y="2459736"/>
            <a:ext cx="2453563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FFFFF"/>
                </a:solidFill>
                <a:latin typeface="Arial"/>
              </a:rPr>
              <a:t>Control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15887" y="3026664"/>
            <a:ext cx="2087803" cy="1554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Governed, lineage-traced, compliant by design.</a:t>
            </a:r>
          </a:p>
        </p:txBody>
      </p:sp>
      <p:sp>
        <p:nvSpPr>
          <p:cNvPr id="23" name="Right Arrow 22"/>
          <p:cNvSpPr/>
          <p:nvPr/>
        </p:nvSpPr>
        <p:spPr>
          <a:xfrm>
            <a:off x="8732291" y="3410712"/>
            <a:ext cx="182880" cy="256032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8960891" y="2404872"/>
            <a:ext cx="2453563" cy="2286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8960891" y="2404872"/>
            <a:ext cx="2453563" cy="45720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8960891" y="2459736"/>
            <a:ext cx="2453563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FFFFF"/>
                </a:solidFill>
                <a:latin typeface="Arial"/>
              </a:rPr>
              <a:t>Consume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143771" y="3026664"/>
            <a:ext cx="2087803" cy="1554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Copilots, agents, data products and APIs that act.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platform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6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Wadia Group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SCIKIQ sits on top of Wadia Group’s systems as the enterprise context layer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645920"/>
            <a:ext cx="10637215" cy="676656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78408" y="1645920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B2B45"/>
                </a:solidFill>
                <a:latin typeface="Arial"/>
              </a:rPr>
              <a:t>OUTCOMES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3383280" y="1773936"/>
            <a:ext cx="10972" cy="420623"/>
          </a:xfrm>
          <a:prstGeom prst="rect">
            <a:avLst/>
          </a:prstGeom>
          <a:solidFill>
            <a:srgbClr val="D7DC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611880" y="1645920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Faster decisions   ·   autonomous action   ·   new revenue from data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77240" y="2432304"/>
            <a:ext cx="10637215" cy="676656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978408" y="2432304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ACTIVATE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383280" y="2560320"/>
            <a:ext cx="10972" cy="420623"/>
          </a:xfrm>
          <a:prstGeom prst="rect">
            <a:avLst/>
          </a:prstGeom>
          <a:solidFill>
            <a:srgbClr val="9DB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3611880" y="2432304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FFFFFF"/>
                </a:solidFill>
                <a:latin typeface="Arial"/>
              </a:rPr>
              <a:t>GenAI Copilot   ·   Autonomous Agents   ·   Data Products   ·   APIs   ·   BI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77240" y="3218688"/>
            <a:ext cx="10637215" cy="676656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978408" y="3218688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CURATE &amp; CONTEXTUALISE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383280" y="3346704"/>
            <a:ext cx="10972" cy="420623"/>
          </a:xfrm>
          <a:prstGeom prst="rect">
            <a:avLst/>
          </a:prstGeom>
          <a:solidFill>
            <a:srgbClr val="9DB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3611880" y="3218688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FFFFFF"/>
                </a:solidFill>
                <a:latin typeface="Arial"/>
              </a:rPr>
              <a:t>Business 360   ·   Contextualisation Engine   ·   Knowledge Graph   ·   Data Prep &amp; AutoML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77240" y="4005072"/>
            <a:ext cx="10637215" cy="676656"/>
          </a:xfrm>
          <a:prstGeom prst="rect">
            <a:avLst/>
          </a:prstGeom>
          <a:solidFill>
            <a:srgbClr val="1450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978408" y="4005072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CONNECT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383280" y="4133087"/>
            <a:ext cx="10972" cy="420623"/>
          </a:xfrm>
          <a:prstGeom prst="rect">
            <a:avLst/>
          </a:prstGeom>
          <a:solidFill>
            <a:srgbClr val="9DB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3611880" y="4005072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FFFFFF"/>
                </a:solidFill>
                <a:latin typeface="Arial"/>
              </a:rPr>
              <a:t>200+ connectors   ·   real-time &amp; batch ingestion   ·   cloud / on-prem / hybrid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77240" y="4791456"/>
            <a:ext cx="10637215" cy="676656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978408" y="4791456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B2B45"/>
                </a:solidFill>
                <a:latin typeface="Arial"/>
              </a:rPr>
              <a:t>ENTERPRISE SOURCES</a:t>
            </a:r>
          </a:p>
        </p:txBody>
      </p:sp>
      <p:sp>
        <p:nvSpPr>
          <p:cNvPr id="26" name="Rectangle 25"/>
          <p:cNvSpPr/>
          <p:nvPr/>
        </p:nvSpPr>
        <p:spPr>
          <a:xfrm>
            <a:off x="3383280" y="4919472"/>
            <a:ext cx="10972" cy="420623"/>
          </a:xfrm>
          <a:prstGeom prst="rect">
            <a:avLst/>
          </a:prstGeom>
          <a:solidFill>
            <a:srgbClr val="D7DC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3611880" y="4791456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SAP ERP    ·    GoAir RMS    ·    Fare Rule Engine    ·    Britannia SFA    ·    Primavera    ·    SAP BI    ·    Vendor Mgmt</a:t>
            </a:r>
          </a:p>
        </p:txBody>
      </p:sp>
      <p:sp>
        <p:nvSpPr>
          <p:cNvPr id="28" name="Rectangle 27"/>
          <p:cNvSpPr/>
          <p:nvPr/>
        </p:nvSpPr>
        <p:spPr>
          <a:xfrm>
            <a:off x="777240" y="5577840"/>
            <a:ext cx="10637215" cy="457200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777240" y="5577840"/>
            <a:ext cx="10637215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GOVERNED END TO END    —    Metadata   ·   Lineage   ·   Data Quality   ·   Security   ·   Compliance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platform architecture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7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Wadia Group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SCIKIQ maps directly onto Wadia Group’s priorities and pressures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27632"/>
            <a:ext cx="4815687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717D89"/>
                </a:solidFill>
                <a:latin typeface="Arial"/>
              </a:rPr>
              <a:t>WHAT WADIA GROUP FACES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598767" y="1627632"/>
            <a:ext cx="4815687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2251FF"/>
                </a:solidFill>
                <a:latin typeface="Arial"/>
              </a:rPr>
              <a:t>HOW SCIKIQ RESPONDS</a:t>
            </a:r>
          </a:p>
        </p:txBody>
      </p:sp>
      <p:sp>
        <p:nvSpPr>
          <p:cNvPr id="10" name="Rectangle 9"/>
          <p:cNvSpPr/>
          <p:nvPr/>
        </p:nvSpPr>
        <p:spPr>
          <a:xfrm>
            <a:off x="777240" y="1993392"/>
            <a:ext cx="4815687" cy="914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777240" y="1993392"/>
            <a:ext cx="45720" cy="914400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941832" y="1993392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Protect and grow group EBITDA and margin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5912967" y="2331720"/>
            <a:ext cx="365760" cy="237744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6598767" y="1993392"/>
            <a:ext cx="4815687" cy="9144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6598767" y="1993392"/>
            <a:ext cx="45720" cy="9144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763359" y="1993392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Unify into one Business 360 — Connect &amp; Curate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77240" y="3026664"/>
            <a:ext cx="4815687" cy="914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777240" y="3026664"/>
            <a:ext cx="45720" cy="914400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41832" y="3026664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Accelerate cash conversion and reduce working capital</a:t>
            </a:r>
          </a:p>
        </p:txBody>
      </p:sp>
      <p:sp>
        <p:nvSpPr>
          <p:cNvPr id="20" name="Right Arrow 19"/>
          <p:cNvSpPr/>
          <p:nvPr/>
        </p:nvSpPr>
        <p:spPr>
          <a:xfrm>
            <a:off x="5912967" y="3364992"/>
            <a:ext cx="365760" cy="237744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6598767" y="3026664"/>
            <a:ext cx="4815687" cy="9144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6598767" y="3026664"/>
            <a:ext cx="45720" cy="9144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763359" y="3026664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Model relationships in a knowledge graph — explain the “why”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77240" y="4059935"/>
            <a:ext cx="4815687" cy="914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777240" y="4059935"/>
            <a:ext cx="45720" cy="914400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941832" y="4059935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Drive operational efficiency across diverse businesses</a:t>
            </a:r>
          </a:p>
        </p:txBody>
      </p:sp>
      <p:sp>
        <p:nvSpPr>
          <p:cNvPr id="27" name="Right Arrow 26"/>
          <p:cNvSpPr/>
          <p:nvPr/>
        </p:nvSpPr>
        <p:spPr>
          <a:xfrm>
            <a:off x="5912967" y="4398264"/>
            <a:ext cx="365760" cy="237744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6598767" y="4059935"/>
            <a:ext cx="4815687" cy="9144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6598767" y="4059935"/>
            <a:ext cx="45720" cy="9144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6763359" y="4059935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Ground a copilot and agents — decide and act, no hallucination</a:t>
            </a:r>
          </a:p>
        </p:txBody>
      </p:sp>
      <p:sp>
        <p:nvSpPr>
          <p:cNvPr id="31" name="Rectangle 30"/>
          <p:cNvSpPr/>
          <p:nvPr/>
        </p:nvSpPr>
        <p:spPr>
          <a:xfrm>
            <a:off x="777240" y="5093208"/>
            <a:ext cx="4815687" cy="914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777240" y="5093208"/>
            <a:ext cx="45720" cy="914400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941832" y="5093208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Competition: Aditya Birla Group</a:t>
            </a:r>
          </a:p>
        </p:txBody>
      </p:sp>
      <p:sp>
        <p:nvSpPr>
          <p:cNvPr id="34" name="Right Arrow 33"/>
          <p:cNvSpPr/>
          <p:nvPr/>
        </p:nvSpPr>
        <p:spPr>
          <a:xfrm>
            <a:off x="5912967" y="5431536"/>
            <a:ext cx="365760" cy="237744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6598767" y="5093208"/>
            <a:ext cx="4815687" cy="9144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6598767" y="5093208"/>
            <a:ext cx="45720" cy="9144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6763359" y="5093208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Governed and lineage-traced — trusted by the board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analysis; public disclosures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8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Wadia Group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Four layers carry the business from visibility to autonomous action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764792"/>
            <a:ext cx="10637215" cy="932688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777240" y="1764792"/>
            <a:ext cx="868680" cy="932688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1764792"/>
            <a:ext cx="868680" cy="9326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600" b="1" i="0">
                <a:solidFill>
                  <a:srgbClr val="FFFFFF"/>
                </a:solidFill>
                <a:latin typeface="Arial"/>
              </a:rPr>
              <a:t>01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874519" y="1892807"/>
            <a:ext cx="9265615" cy="7498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0">
                <a:solidFill>
                  <a:srgbClr val="051C2C"/>
                </a:solidFill>
                <a:latin typeface="Arial"/>
              </a:rPr>
              <a:t>Enterprise 360    </a:t>
            </a:r>
            <a:r>
              <a:rPr sz="1200" b="0" i="1">
                <a:solidFill>
                  <a:srgbClr val="2251FF"/>
                </a:solidFill>
                <a:latin typeface="Arial"/>
              </a:rPr>
              <a:t>What is happening?</a:t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Integrates data from Britannia, Bombay Dyeing, GoAir, and Realty for a unified business view.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77240" y="2816352"/>
            <a:ext cx="10637215" cy="932688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777240" y="2816352"/>
            <a:ext cx="868680" cy="932688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777240" y="2816352"/>
            <a:ext cx="868680" cy="9326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600" b="1" i="0">
                <a:solidFill>
                  <a:srgbClr val="FFFFFF"/>
                </a:solidFill>
                <a:latin typeface="Arial"/>
              </a:rPr>
              <a:t>02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874519" y="2944368"/>
            <a:ext cx="9265615" cy="7498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0">
                <a:solidFill>
                  <a:srgbClr val="051C2C"/>
                </a:solidFill>
                <a:latin typeface="Arial"/>
              </a:rPr>
              <a:t>Knowledge Graph    </a:t>
            </a:r>
            <a:r>
              <a:rPr sz="1200" b="0" i="1">
                <a:solidFill>
                  <a:srgbClr val="2251FF"/>
                </a:solidFill>
                <a:latin typeface="Arial"/>
              </a:rPr>
              <a:t>Why is it happening?</a:t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Models relationships—customers, assets, events—across group companies for deep causal analysis.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77240" y="3867911"/>
            <a:ext cx="10637215" cy="932688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777240" y="3867911"/>
            <a:ext cx="868680" cy="932688"/>
          </a:xfrm>
          <a:prstGeom prst="rect">
            <a:avLst/>
          </a:prstGeom>
          <a:solidFill>
            <a:srgbClr val="1450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777240" y="3867911"/>
            <a:ext cx="868680" cy="9326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600" b="1" i="0">
                <a:solidFill>
                  <a:srgbClr val="FFFFFF"/>
                </a:solidFill>
                <a:latin typeface="Arial"/>
              </a:rPr>
              <a:t>03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874519" y="3995927"/>
            <a:ext cx="9265615" cy="7498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0">
                <a:solidFill>
                  <a:srgbClr val="051C2C"/>
                </a:solidFill>
                <a:latin typeface="Arial"/>
              </a:rPr>
              <a:t>AI Copilot    </a:t>
            </a:r>
            <a:r>
              <a:rPr sz="1200" b="0" i="1">
                <a:solidFill>
                  <a:srgbClr val="2251FF"/>
                </a:solidFill>
                <a:latin typeface="Arial"/>
              </a:rPr>
              <a:t>Tell me, in plain language</a:t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Conversational AI answers, grounded in Wadia’s own data, for every business leader.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77240" y="4919472"/>
            <a:ext cx="10637215" cy="932688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777240" y="4919472"/>
            <a:ext cx="868680" cy="932688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777240" y="4919472"/>
            <a:ext cx="868680" cy="9326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600" b="1" i="0">
                <a:solidFill>
                  <a:srgbClr val="FFFFFF"/>
                </a:solidFill>
                <a:latin typeface="Arial"/>
              </a:rPr>
              <a:t>04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874519" y="5047488"/>
            <a:ext cx="9265615" cy="7498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0">
                <a:solidFill>
                  <a:srgbClr val="051C2C"/>
                </a:solidFill>
                <a:latin typeface="Arial"/>
              </a:rPr>
              <a:t>Agent Factory    </a:t>
            </a:r>
            <a:r>
              <a:rPr sz="1200" b="0" i="1">
                <a:solidFill>
                  <a:srgbClr val="2251FF"/>
                </a:solidFill>
                <a:latin typeface="Arial"/>
              </a:rPr>
              <a:t>Don't just tell me—fix it</a:t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Autonomous agents execute corrective actions—closing the loop from insight to impact.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reference architecture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9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Wadia Group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How we unify Wadia Group’s data into one business 360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45920"/>
            <a:ext cx="29260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SYSTEMS TODAY — SILOED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160520" y="1645920"/>
            <a:ext cx="3840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UNIFY · NO DATA MOVEMENT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458200" y="1645920"/>
            <a:ext cx="295625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BUSINESS 360s — ENTITIES</a:t>
            </a:r>
          </a:p>
        </p:txBody>
      </p:sp>
      <p:sp>
        <p:nvSpPr>
          <p:cNvPr id="11" name="Right Arrow 10"/>
          <p:cNvSpPr/>
          <p:nvPr/>
        </p:nvSpPr>
        <p:spPr>
          <a:xfrm>
            <a:off x="3758183" y="3410712"/>
            <a:ext cx="347472" cy="292608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ight Arrow 11"/>
          <p:cNvSpPr/>
          <p:nvPr/>
        </p:nvSpPr>
        <p:spPr>
          <a:xfrm>
            <a:off x="8055864" y="3410712"/>
            <a:ext cx="347472" cy="292608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777240" y="1956816"/>
            <a:ext cx="2926080" cy="3200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777240" y="1956816"/>
            <a:ext cx="2926080" cy="54864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941832" y="215798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1088136" y="215798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SAP ERP (finance, inventory, procurement)</a:t>
            </a:r>
          </a:p>
        </p:txBody>
      </p:sp>
      <p:sp>
        <p:nvSpPr>
          <p:cNvPr id="17" name="Rectangle 16"/>
          <p:cNvSpPr/>
          <p:nvPr/>
        </p:nvSpPr>
        <p:spPr>
          <a:xfrm>
            <a:off x="941832" y="251231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88136" y="251231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GoAir RMS (revenue management)</a:t>
            </a:r>
          </a:p>
        </p:txBody>
      </p:sp>
      <p:sp>
        <p:nvSpPr>
          <p:cNvPr id="19" name="Rectangle 18"/>
          <p:cNvSpPr/>
          <p:nvPr/>
        </p:nvSpPr>
        <p:spPr>
          <a:xfrm>
            <a:off x="941832" y="286664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1088136" y="286664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Fare Rule Engine (aviation pricing)</a:t>
            </a:r>
          </a:p>
        </p:txBody>
      </p:sp>
      <p:sp>
        <p:nvSpPr>
          <p:cNvPr id="21" name="Rectangle 20"/>
          <p:cNvSpPr/>
          <p:nvPr/>
        </p:nvSpPr>
        <p:spPr>
          <a:xfrm>
            <a:off x="941832" y="322097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1088136" y="322097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Britannia SFA (sales force automation)</a:t>
            </a:r>
          </a:p>
        </p:txBody>
      </p:sp>
      <p:sp>
        <p:nvSpPr>
          <p:cNvPr id="23" name="Rectangle 22"/>
          <p:cNvSpPr/>
          <p:nvPr/>
        </p:nvSpPr>
        <p:spPr>
          <a:xfrm>
            <a:off x="941832" y="357530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1088136" y="357530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Primavera (project management)</a:t>
            </a:r>
          </a:p>
        </p:txBody>
      </p:sp>
      <p:sp>
        <p:nvSpPr>
          <p:cNvPr id="25" name="Rectangle 24"/>
          <p:cNvSpPr/>
          <p:nvPr/>
        </p:nvSpPr>
        <p:spPr>
          <a:xfrm>
            <a:off x="941832" y="392963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1088136" y="392963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SAP BI (analytics)</a:t>
            </a:r>
          </a:p>
        </p:txBody>
      </p:sp>
      <p:sp>
        <p:nvSpPr>
          <p:cNvPr id="27" name="Rectangle 26"/>
          <p:cNvSpPr/>
          <p:nvPr/>
        </p:nvSpPr>
        <p:spPr>
          <a:xfrm>
            <a:off x="941832" y="428396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1088136" y="428396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Vendor Management</a:t>
            </a:r>
          </a:p>
        </p:txBody>
      </p:sp>
      <p:sp>
        <p:nvSpPr>
          <p:cNvPr id="29" name="Rectangle 28"/>
          <p:cNvSpPr/>
          <p:nvPr/>
        </p:nvSpPr>
        <p:spPr>
          <a:xfrm>
            <a:off x="941832" y="463829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1088136" y="463829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CRM (Britannia, GoAir)</a:t>
            </a:r>
          </a:p>
        </p:txBody>
      </p:sp>
      <p:sp>
        <p:nvSpPr>
          <p:cNvPr id="31" name="Rectangle 30"/>
          <p:cNvSpPr/>
          <p:nvPr/>
        </p:nvSpPr>
        <p:spPr>
          <a:xfrm>
            <a:off x="4160520" y="1956816"/>
            <a:ext cx="3840480" cy="3200400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4416552" y="2103120"/>
            <a:ext cx="3383280" cy="6446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FFFFFF"/>
                </a:solidFill>
                <a:latin typeface="Arial"/>
              </a:rPr>
              <a:t>Connect</a:t>
            </a:r>
          </a:p>
          <a:p>
            <a:pPr algn="l">
              <a:lnSpc>
                <a:spcPct val="118000"/>
              </a:lnSpc>
              <a:spcBef>
                <a:spcPts val="200"/>
              </a:spcBef>
              <a:spcAft>
                <a:spcPts val="400"/>
              </a:spcAft>
            </a:pPr>
            <a:r>
              <a:rPr sz="1000" b="0" i="0">
                <a:solidFill>
                  <a:srgbClr val="C4D0DC"/>
                </a:solidFill>
                <a:latin typeface="Arial"/>
              </a:rPr>
              <a:t>200+ pre-built connectors ingest data from SAP, RMS, SFA, and more—no code required.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416552" y="2857500"/>
            <a:ext cx="3383280" cy="6446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FFFFFF"/>
                </a:solidFill>
                <a:latin typeface="Arial"/>
              </a:rPr>
              <a:t>Contextualize</a:t>
            </a:r>
          </a:p>
          <a:p>
            <a:pPr algn="l">
              <a:lnSpc>
                <a:spcPct val="118000"/>
              </a:lnSpc>
              <a:spcBef>
                <a:spcPts val="200"/>
              </a:spcBef>
              <a:spcAft>
                <a:spcPts val="400"/>
              </a:spcAft>
            </a:pPr>
            <a:r>
              <a:rPr sz="1000" b="0" i="0">
                <a:solidFill>
                  <a:srgbClr val="C4D0DC"/>
                </a:solidFill>
                <a:latin typeface="Arial"/>
              </a:rPr>
              <a:t>Auto-classify and tag data by business entity—routes, SKUs, contracts, projects—across LOBs.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416552" y="3611880"/>
            <a:ext cx="3383280" cy="6446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FFFFFF"/>
                </a:solidFill>
                <a:latin typeface="Arial"/>
              </a:rPr>
              <a:t>Resolve &amp; model</a:t>
            </a:r>
          </a:p>
          <a:p>
            <a:pPr algn="l">
              <a:lnSpc>
                <a:spcPct val="118000"/>
              </a:lnSpc>
              <a:spcBef>
                <a:spcPts val="200"/>
              </a:spcBef>
              <a:spcAft>
                <a:spcPts val="400"/>
              </a:spcAft>
            </a:pPr>
            <a:r>
              <a:rPr sz="1000" b="0" i="0">
                <a:solidFill>
                  <a:srgbClr val="C4D0DC"/>
                </a:solidFill>
                <a:latin typeface="Arial"/>
              </a:rPr>
              <a:t>Match, deduplicate, and model relationships—linking costs, sales, and compliance events.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416552" y="4366260"/>
            <a:ext cx="3383280" cy="6446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FFFFFF"/>
                </a:solidFill>
                <a:latin typeface="Arial"/>
              </a:rPr>
              <a:t>Govern</a:t>
            </a:r>
          </a:p>
          <a:p>
            <a:pPr algn="l">
              <a:lnSpc>
                <a:spcPct val="118000"/>
              </a:lnSpc>
              <a:spcBef>
                <a:spcPts val="200"/>
              </a:spcBef>
              <a:spcAft>
                <a:spcPts val="400"/>
              </a:spcAft>
            </a:pPr>
            <a:r>
              <a:rPr sz="1000" b="0" i="0">
                <a:solidFill>
                  <a:srgbClr val="C4D0DC"/>
                </a:solidFill>
                <a:latin typeface="Arial"/>
              </a:rPr>
              <a:t>Apply lineage, access controls, and quality checks—ensuring trusted, compliant data.</a:t>
            </a:r>
          </a:p>
        </p:txBody>
      </p:sp>
      <p:sp>
        <p:nvSpPr>
          <p:cNvPr id="36" name="Rectangle 35"/>
          <p:cNvSpPr/>
          <p:nvPr/>
        </p:nvSpPr>
        <p:spPr>
          <a:xfrm>
            <a:off x="8458200" y="1956816"/>
            <a:ext cx="2956255" cy="3200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ectangle 36"/>
          <p:cNvSpPr/>
          <p:nvPr/>
        </p:nvSpPr>
        <p:spPr>
          <a:xfrm>
            <a:off x="8458200" y="1956816"/>
            <a:ext cx="2956255" cy="54864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8641080" y="2121408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Customer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Britannia CRM, GoAir CRM, SFA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8641080" y="2706624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Route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GoAir RMS, Fare Rule Engine, SAP BI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8641080" y="3291840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Inventory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SAP ERP, Vendor Mgmt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8641080" y="3877056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Project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Primavera, SAP ERP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8641080" y="4462272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Vendor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SAP Vendor Mgmt, SFA</a:t>
            </a:r>
          </a:p>
        </p:txBody>
      </p:sp>
      <p:sp>
        <p:nvSpPr>
          <p:cNvPr id="43" name="Rectangle 42"/>
          <p:cNvSpPr/>
          <p:nvPr/>
        </p:nvSpPr>
        <p:spPr>
          <a:xfrm>
            <a:off x="777240" y="5266944"/>
            <a:ext cx="10637215" cy="4572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Rectangle 43"/>
          <p:cNvSpPr/>
          <p:nvPr/>
        </p:nvSpPr>
        <p:spPr>
          <a:xfrm>
            <a:off x="777240" y="5266944"/>
            <a:ext cx="54864" cy="4572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960120" y="5266944"/>
            <a:ext cx="10271455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These 360s power the Knowledge Graph—enabling deep causal analysis and autonomous action.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Enterprise 360 build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