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640080"/>
            <a:ext cx="10637215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3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1300" b="1" i="0">
                <a:solidFill>
                  <a:srgbClr val="FFFFFF"/>
                </a:solidFill>
                <a:latin typeface="Arial"/>
              </a:rPr>
              <a:t>   ×   Wipro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2286000"/>
            <a:ext cx="9722815" cy="2194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3400" b="1" i="0">
                <a:solidFill>
                  <a:srgbClr val="FFFFFF"/>
                </a:solidFill>
                <a:latin typeface="Arial"/>
              </a:rPr>
              <a:t>Contextualize data, accelerate outcomes — from insight to autonomous action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4754880"/>
            <a:ext cx="92656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SCIKIQ enables Wipro to unify, contextualize, and activate its enterprise data—turning silos into AI-ready assets, powering business 360s, and operationalizing agentic AI at scale. The result: faster client impact, lower integration cost, and a step-change in data-driven service delivery.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217920"/>
            <a:ext cx="1063721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 i="0">
                <a:solidFill>
                  <a:srgbClr val="9DA8B3"/>
                </a:solidFill>
                <a:latin typeface="Arial"/>
              </a:rPr>
              <a:t>Point of view   |   Prepared for Chief Data Officer, Head of AI &amp; Automation, Business Unit Leaders   |   Confidential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Wipro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Traced end to end: one operational signal becomes a quantified revenue impact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1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382469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592781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684221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3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198010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08322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99762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5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6013551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223863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15303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04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6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7829092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039404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130844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05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8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9644634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9854946" y="2267712"/>
            <a:ext cx="1559509" cy="100584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946386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06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10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7240" y="3685032"/>
            <a:ext cx="10637215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Read left to right: Cloud Integration Node (CLD-APAC-12) fails after vendor patch.</a:t>
            </a:r>
          </a:p>
          <a:p>
            <a:pPr algn="l"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</a:pPr>
            <a:r>
              <a:rPr sz="1250" b="1" i="0">
                <a:solidFill>
                  <a:srgbClr val="D83A34"/>
                </a:solidFill>
                <a:latin typeface="Arial"/>
              </a:rPr>
              <a:t>Client Delivery Lead updates PowerGrid APAC, coordinates recovery.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Illustrative, grounded in the company's operating model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11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Wipro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Leadership gets one live, trusted view of Wipro — every number traceable to its cause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CRITICAL ASSET UPTIME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97.2%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B87A12"/>
                </a:solidFill>
                <a:latin typeface="Arial"/>
              </a:rPr>
              <a:t>● -1.1%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05123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505123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88003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SLA BREACHES (LAST 24H)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14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16845B"/>
                </a:solidFill>
                <a:latin typeface="Arial"/>
              </a:rPr>
              <a:t>▲ +4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33007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33007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15887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REVENUE AT RISK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₹8.5 Cr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16845B"/>
                </a:solidFill>
                <a:latin typeface="Arial"/>
              </a:rPr>
              <a:t>▲ +₹2.1 Cr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960891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960891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3771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CLIENT IMPACTED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6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16845B"/>
                </a:solidFill>
                <a:latin typeface="Arial"/>
              </a:rPr>
              <a:t>▲ +2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3730752"/>
            <a:ext cx="10637215" cy="1143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3730752"/>
            <a:ext cx="45720" cy="114300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5840" y="3867912"/>
            <a:ext cx="101800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ROOT CAUSE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051C2C"/>
                </a:solidFill>
                <a:latin typeface="Arial"/>
              </a:rPr>
              <a:t>Failure of primary cloud integration node (Asset ID: CLD-APAC-12) in the Energy &amp; Utilities vertical, triggered by a vendor patch incompatibility.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1200" b="1" i="0">
                <a:solidFill>
                  <a:srgbClr val="16845B"/>
                </a:solidFill>
                <a:latin typeface="Arial"/>
              </a:rPr>
              <a:t>→ Automated agent initiated vendor escalation, client notification, and failover to secondary node.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control tower (illustrative)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Wipro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PROOF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SCIKIQ, and why now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Wipro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Proven at enterprise scale — recognised, deployed, and referenceable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TRACK RECORD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Among the top augmented-BI platforms (Forrester)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NASSCOM Top-10 Deep-Tech Startup (India)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Featured at MWC Barcelona &amp; AWS re:Invent for GenAI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World's first GenAI fare-rule engine for an international airline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Powers a global logistics &amp; supply-chain leader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200+ pre-built connectors · India · USA · UAE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4447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WHY NOT THE ALTERNATIVES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24447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/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building it yourself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SCIKIQ delivers 85% faster data integration and 90% lower IT integration cost, with 200+ connectors and no-code orchestration—eliminating multi-year, high-risk internal builds.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point tools / BI dashboards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Unlike dashboards or point BI tools, SCIKIQ unifies, contextualizes, and activates data—enabling reasoning, root-cause analysis, and autonomous action, not just reporting.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generic data fabric / lake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SCIKIQ’s AI-first, business-contextualized fabric creates actionable 360s and knowledge graphs—enabling agentic AI and monetizable data products, not just storage.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raw LLMs/chatbots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GenAI Copilot is grounded in real, governed enterprise data—not hallucinations—delivering explainable, compliant answers and triggering real-world workflows.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SCIKIQ; Forrester; NASSCOM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Wipro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VALUE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Where it pays off across the business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Wipro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same context layer pays off in every function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FINANCE   ·   Finance 360 · Vendor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Revenue at Risk &amp; SLA Analytics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Finance leaders get real-time visibility into revenue at risk from SLA breaches, with root-cause paths and forecasted impact across business units.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4418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414418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97298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OPERATIONS   ·   Asset 360 · Operations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Incident Control Tower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Ops managers monitor asset health, detect incidents instantly, and trigger automated remediation—reducing downtime and manual effort.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4 Agent Factory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051596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51596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34476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RISK &amp; COMPLIANCE   ·   Vendor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Automated Compliance Monitoring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Risk teams receive automated alerts and audit trails for data exposure, regulatory breaches, and vendor risks—mapped to GDPR, RBI, and client contracts.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3 AI Copilot · 4 Agent Factory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60120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CLIENT DELIVERY   ·   Customer 360 · Operations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Client Impact &amp; Communication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Delivery leads are proactively alerted to client-impacting incidents, with automated communication and recovery workflows—improving client trust.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 · 4 Agent Factory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414418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414418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97298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BUSINESS UNIT HEAD   ·   Asset 360 · Vendor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Business 360 &amp; Root-Cause Analysis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BU leaders access unified dashboards, ask plain-language questions, and trace incident impact across clients, assets, and vendors.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 · 4 Agent Factory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Wipro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PLAN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Stakeholders, ambition, and the 90-day path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Wipro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Five personas own the decision — here is what moves each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564315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167335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PERSONA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46120" y="167335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DECISION THEY OWN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15000" y="1673352"/>
            <a:ext cx="446501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WHAT MOVES THEM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408615" y="1673352"/>
            <a:ext cx="9144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ENGAGE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2237667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4" name="Connector 13"/>
          <p:cNvCxnSpPr/>
          <p:nvPr/>
        </p:nvCxnSpPr>
        <p:spPr>
          <a:xfrm>
            <a:off x="777240" y="2237667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14400" y="2237667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CIO / CDO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46120" y="2237667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Platform strategy &amp; architecture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15000" y="2237667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enables you to break silos and deliver AI-ready data products at scale, accelerating both client and internal innovation.”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394899" y="2364377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797235" y="2237667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777240" y="2801982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280198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AI / AI Centre of Excellence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CHAMPION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46120" y="280198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AI roadmap &amp; scaling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15000" y="2801982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“With SCIKIQ, your teams can move from POCs to production AI solutions 5x faster, with full context and governance.”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394899" y="2928692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797235" y="2801982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3366298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27" name="Connector 26"/>
          <p:cNvCxnSpPr/>
          <p:nvPr/>
        </p:nvCxnSpPr>
        <p:spPr>
          <a:xfrm>
            <a:off x="777240" y="3366298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914400" y="3366298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Business Unit Head (e.g., Energy &amp; Utilities, Supply Chain, Digital)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USER/CHAMPION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46120" y="3366298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Adoption &amp; outcomes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15000" y="3366298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lets your vertical deliver hyper-contextualized, AI-powered solutions that win and retain clients.”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394899" y="349300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97235" y="3366298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33" name="Connector 32"/>
          <p:cNvCxnSpPr/>
          <p:nvPr/>
        </p:nvCxnSpPr>
        <p:spPr>
          <a:xfrm>
            <a:off x="777240" y="3930613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914400" y="3930613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CFO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246120" y="3930613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Budget, payback &amp; risk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715000" y="3930613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slashes integration and data-prep costs, directly improving project margins and reducing compliance risk.”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394899" y="4057323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797235" y="3930613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77240" y="4494929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40" name="Connector 39"/>
          <p:cNvCxnSpPr/>
          <p:nvPr/>
        </p:nvCxnSpPr>
        <p:spPr>
          <a:xfrm>
            <a:off x="777240" y="4494929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914400" y="4494929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CISO / Head of Compliance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BLOCKER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246120" y="4494929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Security, access &amp; compliance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715000" y="4494929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provides end-to-end lineage, granular access controls, and audit-ready compliance — de-risking regulated projects.”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394899" y="462163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◕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797235" y="4494929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Neutralise</a:t>
            </a:r>
          </a:p>
        </p:txBody>
      </p:sp>
      <p:cxnSp>
        <p:nvCxnSpPr>
          <p:cNvPr id="46" name="Connector 45"/>
          <p:cNvCxnSpPr/>
          <p:nvPr/>
        </p:nvCxnSpPr>
        <p:spPr>
          <a:xfrm>
            <a:off x="777240" y="5059244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914400" y="5059244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Enterprise Architect / CTO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USER/INFLUENCER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246120" y="5059244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Stack fit &amp; standards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715000" y="5059244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“SCIKIQ’s 200+ pre-built connectors and open architecture fit seamlessly into your multi-cloud, multi-client ecosystem.”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394899" y="5185954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797235" y="5059244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Inform</a:t>
            </a:r>
          </a:p>
        </p:txBody>
      </p:sp>
      <p:cxnSp>
        <p:nvCxnSpPr>
          <p:cNvPr id="52" name="Connector 51"/>
          <p:cNvCxnSpPr/>
          <p:nvPr/>
        </p:nvCxnSpPr>
        <p:spPr>
          <a:xfrm>
            <a:off x="777240" y="5623560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77240" y="577900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717D89"/>
                </a:solidFill>
                <a:latin typeface="Arial"/>
              </a:rPr>
              <a:t>Engage = priority of effort to win the persona:  ● court   ◕ neutralise   ◑ inform/enable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account analysis — internal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Wipro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Build the context layer once; compound it across Wipro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Agent Factory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Autonomous execution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AI Copilot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Conversational, explainable AI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Knowledge Graph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Contextual relationships &amp; reasoning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Enterprise 360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Unified, AI-ready data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Wipro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 it in 90 days on one domain, then scale the backbone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36576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777240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3362858" cy="77724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60120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1 · 30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Rapid Data Integration &amp; 360 Build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Integrate SAP ERP, Salesforce CRM, and ServiceNow ITSM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Model Customer, Asset, Incident 360s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Live dashboards for incident detection</a:t>
            </a:r>
          </a:p>
        </p:txBody>
      </p:sp>
      <p:sp>
        <p:nvSpPr>
          <p:cNvPr id="13" name="Oval 12"/>
          <p:cNvSpPr/>
          <p:nvPr/>
        </p:nvSpPr>
        <p:spPr>
          <a:xfrm>
            <a:off x="4414418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14418" y="1993392"/>
            <a:ext cx="3362858" cy="7772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97298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2 · 45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Knowledge Graph &amp; Copilot Activation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60138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Build Knowledge Graph across entities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Enable GenAI Copilot for root-cause and impact queries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Pilot with Energy &amp; Utilities BU</a:t>
            </a:r>
          </a:p>
        </p:txBody>
      </p:sp>
      <p:sp>
        <p:nvSpPr>
          <p:cNvPr id="17" name="Oval 16"/>
          <p:cNvSpPr/>
          <p:nvPr/>
        </p:nvSpPr>
        <p:spPr>
          <a:xfrm>
            <a:off x="8051596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051596" y="1993392"/>
            <a:ext cx="3362858" cy="77724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34476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3 · 45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Agent Factory &amp; Autonomous Response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97316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No-code agent builder for remediation workflows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Integrate with ITSM, CRM, and vendor systems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Closed-loop monitoring and reporting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delivery methodology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FFFF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Wipro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CONTEXT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today’s stack can’t deliver AI value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Wipro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The next step: a focused 90-day pilot with one executive sponsor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334A5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9722815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Prove value in 90 days—pilot with a priority business unit, then scale across Wipro.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78408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Select a high-impact BU (e.g. Energy &amp; Utilities) for pilot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14418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414418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615586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Integrate core systems (SAP, CRM, ITSM) and build 360s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51596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051596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52764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Activate knowledge graph, copilot, and agent workflows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4325112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 i="0">
                <a:solidFill>
                  <a:srgbClr val="FFFFFF"/>
                </a:solidFill>
                <a:latin typeface="Arial"/>
              </a:rPr>
              <a:t>Contact sales@scikiq.com to schedule a discovery workshop with your data and business leaders.    </a:t>
            </a:r>
            <a:r>
              <a:rPr sz="1400" b="1" i="0">
                <a:solidFill>
                  <a:srgbClr val="00A9F4"/>
                </a:solidFill>
                <a:latin typeface="Arial"/>
              </a:rPr>
              <a:t>✉ sales@scikiq.com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2251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Wipro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barrier to AI value is data readiness — not algorithms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~70%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enterprise data goes unused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22978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~12%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orgs are ready for agentic AI (despite ~80% investing)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68716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$2.3T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digital spend not delivering ROI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777240" y="4096512"/>
            <a:ext cx="10637215" cy="0"/>
          </a:xfrm>
          <a:prstGeom prst="bentConnector3">
            <a:avLst/>
          </a:prstGeom>
          <a:ln w="9525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77240" y="4325112"/>
            <a:ext cx="106372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051C2C"/>
                </a:solidFill>
                <a:latin typeface="Arial"/>
              </a:rPr>
              <a:t>AI isn't held back by algorithms — it's held back by data readiness.  For Wipro, the implication is direct:</a:t>
            </a:r>
          </a:p>
          <a:p>
            <a:pPr algn="l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Wipro’s ambition to lead in AI-powered consulting and digital transformation is constrained by data fragmentation across global operations, business units, and client delivery systems.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Forrester; IDC; Qlik/IDC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Wipro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APPROACH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What SCIKIQ is — and how it works for Wipro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Wipro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turns siloed data into AI-ready products — Connect, Curate, Control, Consume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1063721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717D89"/>
                </a:solidFill>
                <a:latin typeface="Arial"/>
              </a:rPr>
              <a:t>SCIKIQ is an AI-first, no-code data-fabric platform that unifies siloed enterprise data into AI-ready data products — for enterprise-scale intelligence and data monetization.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120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200+ connectors — every source, no latency, no code.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276523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505123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505123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505123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Curate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88003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Contextualize, model and prepare data for every team.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6004407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233007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33007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233007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Control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15887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Governed, lineage-traced, compliant by design.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8732291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8960891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960891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960891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Consume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43771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Copilots, agents, data products and APIs that act.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Wipro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sits on top of Wipro’s systems as the enterprise context layer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45920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78408" y="1645920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OUTCOMES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83280" y="1773936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11880" y="1645920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Faster decisions   ·   autonomous action   ·   new revenue from data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432304"/>
            <a:ext cx="10637215" cy="676656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78408" y="2432304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ACTIVATE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83280" y="2560320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611880" y="2432304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GenAI Copilot   ·   Autonomous Agents   ·   Data Products   ·   APIs   ·   BI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218688"/>
            <a:ext cx="10637215" cy="676656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78408" y="3218688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CURATE &amp; CONTEXTUALISE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383280" y="3346704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11880" y="3218688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Business 360   ·   Contextualisation Engine   ·   Knowledge Graph   ·   Data Prep &amp; AutoML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005072"/>
            <a:ext cx="10637215" cy="676656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78408" y="4005072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83280" y="4133087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11880" y="4005072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200+ connectors   ·   real-time &amp; batch ingestion   ·   cloud / on-prem / hybrid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791456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78408" y="4791456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ENTERPRISE SOURCES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383280" y="4919472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611880" y="4791456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SAP ERP    ·    Oracle ERP    ·    Salesforce CRM    ·    ServiceNow ITSM    ·    Vendor Portal    ·    Custom Delivery Platforms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GOVERNED END TO END    —    Metadata   ·   Lineage   ·   Data Quality   ·   Security   ·   Compliance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 architecture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Wipro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maps directly onto Wipro’s priorities and pressures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717D89"/>
                </a:solidFill>
                <a:latin typeface="Arial"/>
              </a:rPr>
              <a:t>WHAT WIPRO FACES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98767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HOW SCIKIQ RESPONDS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77240" y="1993392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41832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Lead in AI-powered consulting and digital transformation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5912967" y="2331720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598767" y="1993392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598767" y="1993392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763359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Unify into one Business 360 — Connect &amp; Curate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026664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026664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41832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Drive innovation and market leadership across verticals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5912967" y="3364992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598767" y="3026664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598767" y="3026664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763359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Model relationships in a knowledge graph — explain the “why”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059935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77240" y="4059935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41832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Enhance global client delivery and operational excellence</a:t>
            </a:r>
          </a:p>
        </p:txBody>
      </p:sp>
      <p:sp>
        <p:nvSpPr>
          <p:cNvPr id="27" name="Right Arrow 26"/>
          <p:cNvSpPr/>
          <p:nvPr/>
        </p:nvSpPr>
        <p:spPr>
          <a:xfrm>
            <a:off x="5912967" y="4398264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6598767" y="4059935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6598767" y="4059935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763359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Ground a copilot and agents — decide and act, no hallucination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77240" y="5093208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777240" y="5093208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41832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Competition: TCS</a:t>
            </a:r>
          </a:p>
        </p:txBody>
      </p:sp>
      <p:sp>
        <p:nvSpPr>
          <p:cNvPr id="34" name="Right Arrow 33"/>
          <p:cNvSpPr/>
          <p:nvPr/>
        </p:nvSpPr>
        <p:spPr>
          <a:xfrm>
            <a:off x="5912967" y="5431536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598767" y="5093208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598767" y="5093208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763359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Governed and lineage-traced — trusted by the board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analysis; public disclosures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Wipro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Four layers carry the business from visibility to autonomous action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6479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74519" y="189280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Enterprise 360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What is happening?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Unify client, delivery, asset, and operational data across Wipro’s global footprint for real-time visibility and anomaly detection.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81635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74519" y="294436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Knowledge Graph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Why is it happening?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Model relationships across clients, assets, vendors, and events—enabling root-cause analysis and impact assessment.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867911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74519" y="399592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AI Copilot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Tell me, in plain language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Conversational AI interface lets leaders and delivery teams ask questions and get answers, grounded in unified data.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91947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74519" y="504748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Agent Factory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Don’t just tell me — fix it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Deploy autonomous agents to trigger remediation, escalation, or optimization actions directly from insights.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reference architecture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Wipro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How we unify Wipro's data into one business 360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4592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SYSTEMS TODAY — SILOED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60520" y="164592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UNIFY · NO DATA MOVEMENT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58200" y="1645920"/>
            <a:ext cx="295625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BUSINESS 360s — ENTITIES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3758183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ight Arrow 11"/>
          <p:cNvSpPr/>
          <p:nvPr/>
        </p:nvSpPr>
        <p:spPr>
          <a:xfrm>
            <a:off x="8055864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1956816"/>
            <a:ext cx="2926080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77240" y="1956816"/>
            <a:ext cx="2926080" cy="54864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941832" y="215798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88136" y="215798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SAP ERP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41832" y="251231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88136" y="251231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Oracle ERP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41832" y="286664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88136" y="286664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Salesforce CRM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41832" y="322097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88136" y="322097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ServiceNow ITSM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41832" y="357530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88136" y="357530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Vendor Portal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41832" y="392963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88136" y="392963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Custom Delivery Platforms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41832" y="428396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088136" y="428396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GRC/Compliance Systems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941832" y="463829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1088136" y="463829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Legacy Data Warehouses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160520" y="1956816"/>
            <a:ext cx="3840480" cy="32004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416552" y="210312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Connect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200+ pre-built connectors integrate structured and unstructured data from Wipro's global systems, with no heavy IT lift.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16552" y="285750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Contextualize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Business rules and metadata engines harmonize client, asset, SLA, and incident data across BUs and geographies.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416552" y="361188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Resolve &amp; model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Entities and relationships are resolved and modeled for 360-degree views—enabling cross-system lineage and impact analysis.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416552" y="436626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Govern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Automated lineage, quality, and compliance controls ensure trustworthy, auditable data for AI and business activation.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458200" y="1956816"/>
            <a:ext cx="2956255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8458200" y="1956816"/>
            <a:ext cx="2956255" cy="54864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641080" y="2121408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Customer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Salesforce CRM, SAP ERP, ServiceNow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641080" y="2706624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Asset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CloudOps, SAP ERP, ITSM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641080" y="3291840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Incident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ITSM, ServiceNow, Vendor Portal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641080" y="3877056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Vendor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Vendor Portal, ERP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641080" y="4462272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Compliance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GRC, ERP, ITSM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77240" y="5266944"/>
            <a:ext cx="10637215" cy="4572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777240" y="5266944"/>
            <a:ext cx="54864" cy="4572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960120" y="5266944"/>
            <a:ext cx="1027145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These 360s are linked in the Knowledge Graph, powering root-cause analysis, impact tracing, and agentic automation.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Enterprise 360 build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